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  <p:sldMasterId id="2147483780" r:id="rId3"/>
    <p:sldMasterId id="2147483792" r:id="rId4"/>
    <p:sldMasterId id="2147483804" r:id="rId5"/>
    <p:sldMasterId id="2147483816" r:id="rId6"/>
  </p:sldMasterIdLst>
  <p:notesMasterIdLst>
    <p:notesMasterId r:id="rId74"/>
  </p:notesMasterIdLst>
  <p:sldIdLst>
    <p:sldId id="332" r:id="rId7"/>
    <p:sldId id="333" r:id="rId8"/>
    <p:sldId id="335" r:id="rId9"/>
    <p:sldId id="334" r:id="rId10"/>
    <p:sldId id="359" r:id="rId11"/>
    <p:sldId id="336" r:id="rId12"/>
    <p:sldId id="337" r:id="rId13"/>
    <p:sldId id="338" r:id="rId14"/>
    <p:sldId id="339" r:id="rId15"/>
    <p:sldId id="340" r:id="rId16"/>
    <p:sldId id="342" r:id="rId17"/>
    <p:sldId id="341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60" r:id="rId35"/>
    <p:sldId id="361" r:id="rId36"/>
    <p:sldId id="362" r:id="rId37"/>
    <p:sldId id="363" r:id="rId38"/>
    <p:sldId id="365" r:id="rId39"/>
    <p:sldId id="407" r:id="rId40"/>
    <p:sldId id="366" r:id="rId41"/>
    <p:sldId id="367" r:id="rId42"/>
    <p:sldId id="398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9" r:id="rId69"/>
    <p:sldId id="402" r:id="rId70"/>
    <p:sldId id="408" r:id="rId71"/>
    <p:sldId id="409" r:id="rId72"/>
    <p:sldId id="410" r:id="rId73"/>
  </p:sldIdLst>
  <p:sldSz cx="12192000" cy="6858000"/>
  <p:notesSz cx="6858000" cy="9144000"/>
  <p:defaultTextStyle>
    <a:defPPr>
      <a:defRPr lang="ko-KR"/>
    </a:defPPr>
    <a:lvl1pPr marL="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2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ea typeface="나눔스퀘어 Bold" panose="020B0600000101010101"/>
              </a:rPr>
              <a:t>EV6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Sheet1!$C$9</c:f>
              <c:strCache>
                <c:ptCount val="1"/>
                <c:pt idx="0">
                  <c:v>EV6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Sheet1!$B$10:$B$15</c:f>
              <c:strCache>
                <c:ptCount val="6"/>
                <c:pt idx="0">
                  <c:v>주행</c:v>
                </c:pt>
                <c:pt idx="1">
                  <c:v>연비</c:v>
                </c:pt>
                <c:pt idx="2">
                  <c:v>디자인</c:v>
                </c:pt>
                <c:pt idx="3">
                  <c:v>품질 </c:v>
                </c:pt>
                <c:pt idx="4">
                  <c:v>거주성</c:v>
                </c:pt>
                <c:pt idx="5">
                  <c:v>가격</c:v>
                </c:pt>
              </c:strCache>
            </c:strRef>
          </c:cat>
          <c:val>
            <c:numRef>
              <c:f>Sheet1!$C$10:$C$15</c:f>
              <c:numCache>
                <c:formatCode>0%</c:formatCode>
                <c:ptCount val="6"/>
                <c:pt idx="0">
                  <c:v>0.15</c:v>
                </c:pt>
                <c:pt idx="1">
                  <c:v>0.14000000000000001</c:v>
                </c:pt>
                <c:pt idx="2">
                  <c:v>0.21</c:v>
                </c:pt>
                <c:pt idx="3">
                  <c:v>0.16</c:v>
                </c:pt>
                <c:pt idx="4">
                  <c:v>0.23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B-47E0-BF34-5FAC637ED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159488"/>
        <c:axId val="210161024"/>
        <c:extLst>
          <c:ext xmlns:c15="http://schemas.microsoft.com/office/drawing/2012/chart" uri="{02D57815-91ED-43cb-92C2-25804820EDAC}">
            <c15:filteredRad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Sheet1!$D$9</c15:sqref>
                        </c15:formulaRef>
                      </c:ext>
                    </c:extLst>
                    <c:strCache>
                      <c:ptCount val="1"/>
                      <c:pt idx="0">
                        <c:v>아이오닉 5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Sheet1!$D$10:$D$15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0.22</c:v>
                      </c:pt>
                      <c:pt idx="1">
                        <c:v>0.17</c:v>
                      </c:pt>
                      <c:pt idx="2">
                        <c:v>0.12</c:v>
                      </c:pt>
                      <c:pt idx="3">
                        <c:v>0.24</c:v>
                      </c:pt>
                      <c:pt idx="4">
                        <c:v>0.09</c:v>
                      </c:pt>
                      <c:pt idx="5">
                        <c:v>0.16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8FB-47E0-BF34-5FAC637EDC8C}"/>
                  </c:ext>
                </c:extLst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Sheet1!$E$9</c15:sqref>
                        </c15:formulaRef>
                      </c:ext>
                    </c:extLst>
                    <c:strCache>
                      <c:ptCount val="1"/>
                      <c:pt idx="0">
                        <c:v>테슬라 model3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Sheet1!$E$10:$E$15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0.15</c:v>
                      </c:pt>
                      <c:pt idx="1">
                        <c:v>0.18</c:v>
                      </c:pt>
                      <c:pt idx="2">
                        <c:v>0.2</c:v>
                      </c:pt>
                      <c:pt idx="3">
                        <c:v>0.09</c:v>
                      </c:pt>
                      <c:pt idx="4">
                        <c:v>0.15</c:v>
                      </c:pt>
                      <c:pt idx="5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8FB-47E0-BF34-5FAC637EDC8C}"/>
                  </c:ext>
                </c:extLst>
              </c15:ser>
            </c15:filteredRadarSeries>
          </c:ext>
        </c:extLst>
      </c:radarChart>
      <c:catAx>
        <c:axId val="21015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161024"/>
        <c:crosses val="autoZero"/>
        <c:auto val="1"/>
        <c:lblAlgn val="ctr"/>
        <c:lblOffset val="100"/>
        <c:noMultiLvlLbl val="0"/>
      </c:catAx>
      <c:valAx>
        <c:axId val="2101610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015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ea typeface="나눔스퀘어 Bold" panose="020B0600000101010101"/>
              </a:rPr>
              <a:t>아이오닉</a:t>
            </a:r>
            <a:r>
              <a:rPr lang="ko-KR" altLang="en-US" dirty="0">
                <a:ea typeface="나눔스퀘어 Bold" panose="020B0600000101010101"/>
              </a:rPr>
              <a:t> </a:t>
            </a:r>
            <a:r>
              <a:rPr lang="en-US" altLang="ko-KR" dirty="0">
                <a:ea typeface="나눔스퀘어 Bold" panose="020B0600000101010101"/>
              </a:rPr>
              <a:t>5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marker"/>
        <c:varyColors val="0"/>
        <c:ser>
          <c:idx val="1"/>
          <c:order val="1"/>
          <c:tx>
            <c:strRef>
              <c:f>Sheet1!$D$9</c:f>
              <c:strCache>
                <c:ptCount val="1"/>
                <c:pt idx="0">
                  <c:v>아이오닉 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Sheet1!$B$10:$B$15</c:f>
              <c:strCache>
                <c:ptCount val="6"/>
                <c:pt idx="0">
                  <c:v>주행</c:v>
                </c:pt>
                <c:pt idx="1">
                  <c:v>연비</c:v>
                </c:pt>
                <c:pt idx="2">
                  <c:v>디자인</c:v>
                </c:pt>
                <c:pt idx="3">
                  <c:v>품질 </c:v>
                </c:pt>
                <c:pt idx="4">
                  <c:v>거주성</c:v>
                </c:pt>
                <c:pt idx="5">
                  <c:v>가격</c:v>
                </c:pt>
              </c:strCache>
            </c:strRef>
          </c:cat>
          <c:val>
            <c:numRef>
              <c:f>Sheet1!$D$10:$D$15</c:f>
              <c:numCache>
                <c:formatCode>0%</c:formatCode>
                <c:ptCount val="6"/>
                <c:pt idx="0">
                  <c:v>0.22</c:v>
                </c:pt>
                <c:pt idx="1">
                  <c:v>0.17</c:v>
                </c:pt>
                <c:pt idx="2">
                  <c:v>0.12</c:v>
                </c:pt>
                <c:pt idx="3">
                  <c:v>0.24</c:v>
                </c:pt>
                <c:pt idx="4">
                  <c:v>0.09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5-4CA5-9501-86EF74A05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472960"/>
        <c:axId val="21047449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Sheet1!$C$9</c15:sqref>
                        </c15:formulaRef>
                      </c:ext>
                    </c:extLst>
                    <c:strCache>
                      <c:ptCount val="1"/>
                      <c:pt idx="0">
                        <c:v>EV6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0.15</c:v>
                      </c:pt>
                      <c:pt idx="1">
                        <c:v>0.14000000000000001</c:v>
                      </c:pt>
                      <c:pt idx="2">
                        <c:v>0.21</c:v>
                      </c:pt>
                      <c:pt idx="3">
                        <c:v>0.16</c:v>
                      </c:pt>
                      <c:pt idx="4">
                        <c:v>0.23</c:v>
                      </c:pt>
                      <c:pt idx="5">
                        <c:v>0.11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A45-4CA5-9501-86EF74A05490}"/>
                  </c:ext>
                </c:extLst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Sheet1!$E$9</c15:sqref>
                        </c15:formulaRef>
                      </c:ext>
                    </c:extLst>
                    <c:strCache>
                      <c:ptCount val="1"/>
                      <c:pt idx="0">
                        <c:v>테슬라 model3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Sheet1!$E$10:$E$15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0.15</c:v>
                      </c:pt>
                      <c:pt idx="1">
                        <c:v>0.18</c:v>
                      </c:pt>
                      <c:pt idx="2">
                        <c:v>0.2</c:v>
                      </c:pt>
                      <c:pt idx="3">
                        <c:v>0.09</c:v>
                      </c:pt>
                      <c:pt idx="4">
                        <c:v>0.15</c:v>
                      </c:pt>
                      <c:pt idx="5">
                        <c:v>0.23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A45-4CA5-9501-86EF74A05490}"/>
                  </c:ext>
                </c:extLst>
              </c15:ser>
            </c15:filteredRadarSeries>
          </c:ext>
        </c:extLst>
      </c:radarChart>
      <c:catAx>
        <c:axId val="21047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474496"/>
        <c:crosses val="autoZero"/>
        <c:auto val="1"/>
        <c:lblAlgn val="ctr"/>
        <c:lblOffset val="100"/>
        <c:noMultiLvlLbl val="0"/>
      </c:catAx>
      <c:valAx>
        <c:axId val="2104744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047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ea typeface="나눔스퀘어 Bold" panose="020B0600000101010101"/>
              </a:rPr>
              <a:t>테슬라 </a:t>
            </a:r>
            <a:r>
              <a:rPr lang="en-US" altLang="ko-KR" dirty="0">
                <a:ea typeface="나눔스퀘어 Bold" panose="020B0600000101010101"/>
              </a:rPr>
              <a:t>model3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marker"/>
        <c:varyColors val="0"/>
        <c:ser>
          <c:idx val="2"/>
          <c:order val="2"/>
          <c:tx>
            <c:strRef>
              <c:f>Sheet1!$E$9</c:f>
              <c:strCache>
                <c:ptCount val="1"/>
                <c:pt idx="0">
                  <c:v>테슬라 model3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Sheet1!$B$10:$B$15</c:f>
              <c:strCache>
                <c:ptCount val="6"/>
                <c:pt idx="0">
                  <c:v>주행</c:v>
                </c:pt>
                <c:pt idx="1">
                  <c:v>연비</c:v>
                </c:pt>
                <c:pt idx="2">
                  <c:v>디자인</c:v>
                </c:pt>
                <c:pt idx="3">
                  <c:v>품질 </c:v>
                </c:pt>
                <c:pt idx="4">
                  <c:v>거주성</c:v>
                </c:pt>
                <c:pt idx="5">
                  <c:v>가격</c:v>
                </c:pt>
              </c:strCache>
            </c:strRef>
          </c:cat>
          <c:val>
            <c:numRef>
              <c:f>Sheet1!$E$10:$E$15</c:f>
              <c:numCache>
                <c:formatCode>0%</c:formatCode>
                <c:ptCount val="6"/>
                <c:pt idx="0">
                  <c:v>0.15</c:v>
                </c:pt>
                <c:pt idx="1">
                  <c:v>0.18</c:v>
                </c:pt>
                <c:pt idx="2">
                  <c:v>0.2</c:v>
                </c:pt>
                <c:pt idx="3">
                  <c:v>0.09</c:v>
                </c:pt>
                <c:pt idx="4">
                  <c:v>0.15</c:v>
                </c:pt>
                <c:pt idx="5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B-4CF4-9992-6859F6026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499456"/>
        <c:axId val="210500992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Sheet1!$C$9</c15:sqref>
                        </c15:formulaRef>
                      </c:ext>
                    </c:extLst>
                    <c:strCache>
                      <c:ptCount val="1"/>
                      <c:pt idx="0">
                        <c:v>EV6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Sheet1!$C$10:$C$15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0.15</c:v>
                      </c:pt>
                      <c:pt idx="1">
                        <c:v>0.14000000000000001</c:v>
                      </c:pt>
                      <c:pt idx="2">
                        <c:v>0.21</c:v>
                      </c:pt>
                      <c:pt idx="3">
                        <c:v>0.16</c:v>
                      </c:pt>
                      <c:pt idx="4">
                        <c:v>0.23</c:v>
                      </c:pt>
                      <c:pt idx="5">
                        <c:v>0.11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47B-4CF4-9992-6859F6026421}"/>
                  </c:ext>
                </c:extLst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Sheet1!$D$9</c15:sqref>
                        </c15:formulaRef>
                      </c:ext>
                    </c:extLst>
                    <c:strCache>
                      <c:ptCount val="1"/>
                      <c:pt idx="0">
                        <c:v>아이오닉 5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Sheet1!$B$10:$B$15</c15:sqref>
                        </c15:formulaRef>
                      </c:ext>
                    </c:extLst>
                    <c:strCache>
                      <c:ptCount val="6"/>
                      <c:pt idx="0">
                        <c:v>주행</c:v>
                      </c:pt>
                      <c:pt idx="1">
                        <c:v>연비</c:v>
                      </c:pt>
                      <c:pt idx="2">
                        <c:v>디자인</c:v>
                      </c:pt>
                      <c:pt idx="3">
                        <c:v>품질 </c:v>
                      </c:pt>
                      <c:pt idx="4">
                        <c:v>거주성</c:v>
                      </c:pt>
                      <c:pt idx="5">
                        <c:v>가격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Sheet1!$D$10:$D$15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0.22</c:v>
                      </c:pt>
                      <c:pt idx="1">
                        <c:v>0.17</c:v>
                      </c:pt>
                      <c:pt idx="2">
                        <c:v>0.12</c:v>
                      </c:pt>
                      <c:pt idx="3">
                        <c:v>0.24</c:v>
                      </c:pt>
                      <c:pt idx="4">
                        <c:v>0.09</c:v>
                      </c:pt>
                      <c:pt idx="5">
                        <c:v>0.16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47B-4CF4-9992-6859F6026421}"/>
                  </c:ext>
                </c:extLst>
              </c15:ser>
            </c15:filteredRadarSeries>
          </c:ext>
        </c:extLst>
      </c:radarChart>
      <c:catAx>
        <c:axId val="21049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500992"/>
        <c:crosses val="autoZero"/>
        <c:auto val="1"/>
        <c:lblAlgn val="ctr"/>
        <c:lblOffset val="100"/>
        <c:noMultiLvlLbl val="0"/>
      </c:catAx>
      <c:valAx>
        <c:axId val="210500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1049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rgraph.com/news/articleList.html?sc_area=A&amp;view_type=sm&amp;sc_word=%EC%88%98%EC%9E%85%EC%B0%A8" TargetMode="External"/><Relationship Id="rId2" Type="http://schemas.openxmlformats.org/officeDocument/2006/relationships/hyperlink" Target="https://worldwide.kia.com/kr/company/ir/archive/sales-results" TargetMode="External"/><Relationship Id="rId1" Type="http://schemas.openxmlformats.org/officeDocument/2006/relationships/hyperlink" Target="https://www.hyundai.com/kr/ko/company-intro/ir-information/sales/sales-record" TargetMode="External"/><Relationship Id="rId4" Type="http://schemas.openxmlformats.org/officeDocument/2006/relationships/hyperlink" Target="https://search.naver.com/search.naver?where=nexearch&amp;sm=tab_etc&amp;mra=bjg1&amp;pkid=128&amp;os=28512671&amp;qvt=0&amp;query=2023%20%EC%95%84%EC%9D%B4%EC%98%A4%EB%8B%89%205%20%EC%98%A4%EB%84%88%ED%8F%89%EA%B0%80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rgraph.com/news/articleList.html?sc_area=A&amp;view_type=sm&amp;sc_word=%EC%88%98%EC%9E%85%EC%B0%A8" TargetMode="External"/><Relationship Id="rId2" Type="http://schemas.openxmlformats.org/officeDocument/2006/relationships/hyperlink" Target="https://worldwide.kia.com/kr/company/ir/archive/sales-results" TargetMode="External"/><Relationship Id="rId1" Type="http://schemas.openxmlformats.org/officeDocument/2006/relationships/hyperlink" Target="https://www.hyundai.com/kr/ko/company-intro/ir-information/sales/sales-record" TargetMode="External"/><Relationship Id="rId4" Type="http://schemas.openxmlformats.org/officeDocument/2006/relationships/hyperlink" Target="https://search.naver.com/search.naver?where=nexearch&amp;sm=tab_etc&amp;mra=bjg1&amp;pkid=128&amp;os=28512671&amp;qvt=0&amp;query=2023%20%EC%95%84%EC%9D%B4%EC%98%A4%EB%8B%89%205%20%EC%98%A4%EB%84%88%ED%8F%89%EA%B0%8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9E442-4F3E-4198-BA1F-098BCE866378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pPr latinLnBrk="1"/>
          <a:endParaRPr lang="ko-KR" altLang="en-US"/>
        </a:p>
      </dgm:t>
    </dgm:pt>
    <dgm:pt modelId="{47F74927-31D7-46EB-8632-1BEDD073BC8B}">
      <dgm:prSet phldrT="[텍스트]" custT="1"/>
      <dgm:spPr/>
      <dgm:t>
        <a:bodyPr/>
        <a:lstStyle/>
        <a:p>
          <a:pPr algn="ctr" latinLnBrk="1"/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현대자동차 월별 판매량 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현대자동차 주요 판매실적</a:t>
          </a:r>
          <a:endParaRPr lang="en-US" altLang="ko-KR" sz="1300" dirty="0">
            <a:solidFill>
              <a:schemeClr val="tx1"/>
            </a:solidFill>
            <a:ea typeface="나눔스퀘어 Bold" panose="020B0600000101010101"/>
          </a:endParaRPr>
        </a:p>
        <a:p>
          <a:pPr algn="ctr" latinLnBrk="1"/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https://www.Hyundai.com/kr/ko/company-intro/ir-information/sales/sales-record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dirty="0">
            <a:solidFill>
              <a:schemeClr val="tx1"/>
            </a:solidFill>
          </a:endParaRPr>
        </a:p>
      </dgm:t>
    </dgm:pt>
    <dgm:pt modelId="{04DA00BF-5258-4A57-86E6-EDEA4C8C150D}" type="parTrans" cxnId="{30F0A9D0-FAD7-4C2A-967C-7E9948E55D3C}">
      <dgm:prSet/>
      <dgm:spPr/>
      <dgm:t>
        <a:bodyPr/>
        <a:lstStyle/>
        <a:p>
          <a:pPr latinLnBrk="1"/>
          <a:endParaRPr lang="ko-KR" altLang="en-US" sz="1300"/>
        </a:p>
      </dgm:t>
    </dgm:pt>
    <dgm:pt modelId="{4B74029C-A1DF-4ADE-8EEB-249097E5556C}" type="sibTrans" cxnId="{30F0A9D0-FAD7-4C2A-967C-7E9948E55D3C}">
      <dgm:prSet/>
      <dgm:spPr/>
      <dgm:t>
        <a:bodyPr/>
        <a:lstStyle/>
        <a:p>
          <a:pPr latinLnBrk="1"/>
          <a:endParaRPr lang="ko-KR" altLang="en-US" sz="1300"/>
        </a:p>
      </dgm:t>
    </dgm:pt>
    <dgm:pt modelId="{B77D8815-9012-42B0-A6C1-F5EF6D776324}">
      <dgm:prSet phldrT="[텍스트]" custT="1"/>
      <dgm:spPr/>
      <dgm:t>
        <a:bodyPr/>
        <a:lstStyle/>
        <a:p>
          <a:pPr algn="ctr" latinLnBrk="1">
            <a:buFont typeface="Calibri" panose="020B0604020202020204" pitchFamily="34" charset="0"/>
            <a:buChar char="-"/>
          </a:pP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기아자동차 월별 판매량 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기아자동차 주요 판매실적</a:t>
          </a:r>
          <a:endParaRPr lang="en-US" altLang="ko-KR" sz="1300" dirty="0">
            <a:solidFill>
              <a:schemeClr val="tx1"/>
            </a:solidFill>
            <a:ea typeface="나눔스퀘어 Bold" panose="020B0600000101010101"/>
          </a:endParaRPr>
        </a:p>
        <a:p>
          <a:pPr algn="ctr" latinLnBrk="1">
            <a:buFont typeface="Calibri" panose="020B0604020202020204" pitchFamily="34" charset="0"/>
            <a:buChar char="-"/>
          </a:pP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https://worldwide.kia.com/kr/company/ir/archive/sales-results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) </a:t>
          </a:r>
          <a:endParaRPr lang="ko-KR" altLang="en-US" sz="1300" dirty="0">
            <a:solidFill>
              <a:schemeClr val="tx1"/>
            </a:solidFill>
          </a:endParaRPr>
        </a:p>
      </dgm:t>
    </dgm:pt>
    <dgm:pt modelId="{159390D3-BE5C-4DEA-BB67-189431F5DF2C}" type="parTrans" cxnId="{C98ED873-3D96-4AC0-9EB3-9F65A4DAF185}">
      <dgm:prSet/>
      <dgm:spPr/>
      <dgm:t>
        <a:bodyPr/>
        <a:lstStyle/>
        <a:p>
          <a:pPr latinLnBrk="1"/>
          <a:endParaRPr lang="ko-KR" altLang="en-US" sz="1300"/>
        </a:p>
      </dgm:t>
    </dgm:pt>
    <dgm:pt modelId="{3CBF4837-0B2F-41EC-B716-8B626E2BF84F}" type="sibTrans" cxnId="{C98ED873-3D96-4AC0-9EB3-9F65A4DAF185}">
      <dgm:prSet/>
      <dgm:spPr/>
      <dgm:t>
        <a:bodyPr/>
        <a:lstStyle/>
        <a:p>
          <a:pPr latinLnBrk="1"/>
          <a:endParaRPr lang="ko-KR" altLang="en-US" sz="1300"/>
        </a:p>
      </dgm:t>
    </dgm:pt>
    <dgm:pt modelId="{A566DBAF-9D9B-4632-9FEE-6DC068647F05}">
      <dgm:prSet phldrT="[텍스트]" custT="1"/>
      <dgm:spPr/>
      <dgm:t>
        <a:bodyPr/>
        <a:lstStyle/>
        <a:p>
          <a:pPr algn="ctr" latinLnBrk="1">
            <a:buFont typeface="Calibri" panose="020B0604020202020204" pitchFamily="34" charset="0"/>
            <a:buChar char="-"/>
          </a:pP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테슬라 월별 판매량 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모터그래프 </a:t>
          </a:r>
          <a:r>
            <a:rPr lang="ko-KR" altLang="en-US" sz="1300" dirty="0" err="1">
              <a:solidFill>
                <a:schemeClr val="tx1"/>
              </a:solidFill>
              <a:ea typeface="나눔스퀘어 Bold" panose="020B0600000101010101"/>
            </a:rPr>
            <a:t>수입차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 월별 판매량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https://www.motorgraph.com/news/articleList.html?sc_area=A&amp;view_type=sm&amp;sc_word=%EC%88%98%EC%9E%85%EC%B0%A8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dirty="0">
            <a:solidFill>
              <a:schemeClr val="tx1"/>
            </a:solidFill>
          </a:endParaRPr>
        </a:p>
      </dgm:t>
    </dgm:pt>
    <dgm:pt modelId="{1746A5C0-D928-43CE-987C-A43F2183D652}" type="parTrans" cxnId="{0F138200-FE7A-423E-88F7-D32C702CA3FC}">
      <dgm:prSet/>
      <dgm:spPr/>
      <dgm:t>
        <a:bodyPr/>
        <a:lstStyle/>
        <a:p>
          <a:pPr latinLnBrk="1"/>
          <a:endParaRPr lang="ko-KR" altLang="en-US" sz="1300"/>
        </a:p>
      </dgm:t>
    </dgm:pt>
    <dgm:pt modelId="{F4ECEA65-E853-4ADF-94E1-989C4F94233F}" type="sibTrans" cxnId="{0F138200-FE7A-423E-88F7-D32C702CA3FC}">
      <dgm:prSet/>
      <dgm:spPr/>
      <dgm:t>
        <a:bodyPr/>
        <a:lstStyle/>
        <a:p>
          <a:pPr latinLnBrk="1"/>
          <a:endParaRPr lang="ko-KR" altLang="en-US" sz="1300"/>
        </a:p>
      </dgm:t>
    </dgm:pt>
    <dgm:pt modelId="{2F8DFCA5-0EC5-4A09-AE66-68453BE11EA3}">
      <dgm:prSet phldrT="[텍스트]" custT="1"/>
      <dgm:spPr/>
      <dgm:t>
        <a:bodyPr/>
        <a:lstStyle/>
        <a:p>
          <a:pPr algn="ctr" latinLnBrk="1"/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전기차 오너 평가 후기 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dirty="0">
              <a:solidFill>
                <a:schemeClr val="tx1"/>
              </a:solidFill>
              <a:ea typeface="나눔스퀘어 Bold" panose="020B0600000101010101"/>
            </a:rPr>
            <a:t>네이버 마이카 오너 평가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https://search.naver.com/search.naver?where=nexearch&amp;sm=tab_etc&amp;mra=bjg1&amp;pkid=128&amp;os=28512671&amp;qvt=0&amp;query=2023%20%EC%95%84%EC%9D%B4%EC%98%A4%EB%8B%89%205%20%EC%98%A4%EB%84%88%ED%8F%89%EA%B0%80</a:t>
          </a:r>
          <a:r>
            <a:rPr lang="en-US" altLang="ko-KR" sz="13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dirty="0">
            <a:solidFill>
              <a:schemeClr val="tx1"/>
            </a:solidFill>
          </a:endParaRPr>
        </a:p>
      </dgm:t>
    </dgm:pt>
    <dgm:pt modelId="{DC8CE472-7025-4A2E-84B3-5B811A345C10}" type="parTrans" cxnId="{548C5540-D249-4682-94AE-E0B114DD54EC}">
      <dgm:prSet/>
      <dgm:spPr/>
      <dgm:t>
        <a:bodyPr/>
        <a:lstStyle/>
        <a:p>
          <a:pPr latinLnBrk="1"/>
          <a:endParaRPr lang="ko-KR" altLang="en-US" sz="1300"/>
        </a:p>
      </dgm:t>
    </dgm:pt>
    <dgm:pt modelId="{CE0ADFBE-001C-4156-9E54-9F348516E2E7}" type="sibTrans" cxnId="{548C5540-D249-4682-94AE-E0B114DD54EC}">
      <dgm:prSet/>
      <dgm:spPr/>
      <dgm:t>
        <a:bodyPr/>
        <a:lstStyle/>
        <a:p>
          <a:pPr latinLnBrk="1"/>
          <a:endParaRPr lang="ko-KR" altLang="en-US" sz="1300"/>
        </a:p>
      </dgm:t>
    </dgm:pt>
    <dgm:pt modelId="{BAB5DE1B-11DF-4DBC-91FA-811B026B7C0A}" type="pres">
      <dgm:prSet presAssocID="{0F29E442-4F3E-4198-BA1F-098BCE866378}" presName="linear" presStyleCnt="0">
        <dgm:presLayoutVars>
          <dgm:animLvl val="lvl"/>
          <dgm:resizeHandles val="exact"/>
        </dgm:presLayoutVars>
      </dgm:prSet>
      <dgm:spPr/>
    </dgm:pt>
    <dgm:pt modelId="{B6A9A205-1F3A-4C76-8786-18DEB83AA2E5}" type="pres">
      <dgm:prSet presAssocID="{47F74927-31D7-46EB-8632-1BEDD073BC8B}" presName="parentText" presStyleLbl="node1" presStyleIdx="0" presStyleCnt="4" custScaleY="61540">
        <dgm:presLayoutVars>
          <dgm:chMax val="0"/>
          <dgm:bulletEnabled val="1"/>
        </dgm:presLayoutVars>
      </dgm:prSet>
      <dgm:spPr/>
    </dgm:pt>
    <dgm:pt modelId="{34A609CE-B94C-4D65-ADF0-27785FB6F1C0}" type="pres">
      <dgm:prSet presAssocID="{4B74029C-A1DF-4ADE-8EEB-249097E5556C}" presName="spacer" presStyleCnt="0"/>
      <dgm:spPr/>
    </dgm:pt>
    <dgm:pt modelId="{56F1B6B3-6019-4297-81B6-9379789940F9}" type="pres">
      <dgm:prSet presAssocID="{B77D8815-9012-42B0-A6C1-F5EF6D776324}" presName="parentText" presStyleLbl="node1" presStyleIdx="1" presStyleCnt="4" custScaleY="61540">
        <dgm:presLayoutVars>
          <dgm:chMax val="0"/>
          <dgm:bulletEnabled val="1"/>
        </dgm:presLayoutVars>
      </dgm:prSet>
      <dgm:spPr/>
    </dgm:pt>
    <dgm:pt modelId="{D538A9A0-E1C8-4875-BCCB-AC6DE38B261B}" type="pres">
      <dgm:prSet presAssocID="{3CBF4837-0B2F-41EC-B716-8B626E2BF84F}" presName="spacer" presStyleCnt="0"/>
      <dgm:spPr/>
    </dgm:pt>
    <dgm:pt modelId="{E7162F02-C09E-4053-B2F9-FBD8EBC52EDA}" type="pres">
      <dgm:prSet presAssocID="{A566DBAF-9D9B-4632-9FEE-6DC068647F05}" presName="parentText" presStyleLbl="node1" presStyleIdx="2" presStyleCnt="4" custScaleY="61540">
        <dgm:presLayoutVars>
          <dgm:chMax val="0"/>
          <dgm:bulletEnabled val="1"/>
        </dgm:presLayoutVars>
      </dgm:prSet>
      <dgm:spPr/>
    </dgm:pt>
    <dgm:pt modelId="{C3959A64-35A4-4976-B76F-EA247D92BC37}" type="pres">
      <dgm:prSet presAssocID="{F4ECEA65-E853-4ADF-94E1-989C4F94233F}" presName="spacer" presStyleCnt="0"/>
      <dgm:spPr/>
    </dgm:pt>
    <dgm:pt modelId="{17480BFA-901C-4ACB-A922-F5A99FD972EA}" type="pres">
      <dgm:prSet presAssocID="{2F8DFCA5-0EC5-4A09-AE66-68453BE11EA3}" presName="parentText" presStyleLbl="node1" presStyleIdx="3" presStyleCnt="4" custScaleY="61540">
        <dgm:presLayoutVars>
          <dgm:chMax val="0"/>
          <dgm:bulletEnabled val="1"/>
        </dgm:presLayoutVars>
      </dgm:prSet>
      <dgm:spPr/>
    </dgm:pt>
  </dgm:ptLst>
  <dgm:cxnLst>
    <dgm:cxn modelId="{0F138200-FE7A-423E-88F7-D32C702CA3FC}" srcId="{0F29E442-4F3E-4198-BA1F-098BCE866378}" destId="{A566DBAF-9D9B-4632-9FEE-6DC068647F05}" srcOrd="2" destOrd="0" parTransId="{1746A5C0-D928-43CE-987C-A43F2183D652}" sibTransId="{F4ECEA65-E853-4ADF-94E1-989C4F94233F}"/>
    <dgm:cxn modelId="{E141401E-CE89-4E59-8E69-57E4A78AE654}" type="presOf" srcId="{2F8DFCA5-0EC5-4A09-AE66-68453BE11EA3}" destId="{17480BFA-901C-4ACB-A922-F5A99FD972EA}" srcOrd="0" destOrd="0" presId="urn:microsoft.com/office/officeart/2005/8/layout/vList2"/>
    <dgm:cxn modelId="{548C5540-D249-4682-94AE-E0B114DD54EC}" srcId="{0F29E442-4F3E-4198-BA1F-098BCE866378}" destId="{2F8DFCA5-0EC5-4A09-AE66-68453BE11EA3}" srcOrd="3" destOrd="0" parTransId="{DC8CE472-7025-4A2E-84B3-5B811A345C10}" sibTransId="{CE0ADFBE-001C-4156-9E54-9F348516E2E7}"/>
    <dgm:cxn modelId="{1012A466-3E96-426B-86E5-FF20C512E982}" type="presOf" srcId="{0F29E442-4F3E-4198-BA1F-098BCE866378}" destId="{BAB5DE1B-11DF-4DBC-91FA-811B026B7C0A}" srcOrd="0" destOrd="0" presId="urn:microsoft.com/office/officeart/2005/8/layout/vList2"/>
    <dgm:cxn modelId="{5CBA9551-0DB1-49EC-8B1E-80566228F4CA}" type="presOf" srcId="{B77D8815-9012-42B0-A6C1-F5EF6D776324}" destId="{56F1B6B3-6019-4297-81B6-9379789940F9}" srcOrd="0" destOrd="0" presId="urn:microsoft.com/office/officeart/2005/8/layout/vList2"/>
    <dgm:cxn modelId="{C98ED873-3D96-4AC0-9EB3-9F65A4DAF185}" srcId="{0F29E442-4F3E-4198-BA1F-098BCE866378}" destId="{B77D8815-9012-42B0-A6C1-F5EF6D776324}" srcOrd="1" destOrd="0" parTransId="{159390D3-BE5C-4DEA-BB67-189431F5DF2C}" sibTransId="{3CBF4837-0B2F-41EC-B716-8B626E2BF84F}"/>
    <dgm:cxn modelId="{C6F5F187-10D2-45AA-B6AD-EB3086323490}" type="presOf" srcId="{A566DBAF-9D9B-4632-9FEE-6DC068647F05}" destId="{E7162F02-C09E-4053-B2F9-FBD8EBC52EDA}" srcOrd="0" destOrd="0" presId="urn:microsoft.com/office/officeart/2005/8/layout/vList2"/>
    <dgm:cxn modelId="{30F0A9D0-FAD7-4C2A-967C-7E9948E55D3C}" srcId="{0F29E442-4F3E-4198-BA1F-098BCE866378}" destId="{47F74927-31D7-46EB-8632-1BEDD073BC8B}" srcOrd="0" destOrd="0" parTransId="{04DA00BF-5258-4A57-86E6-EDEA4C8C150D}" sibTransId="{4B74029C-A1DF-4ADE-8EEB-249097E5556C}"/>
    <dgm:cxn modelId="{4C428FD6-33FC-48F3-8031-57C3D4AF7D27}" type="presOf" srcId="{47F74927-31D7-46EB-8632-1BEDD073BC8B}" destId="{B6A9A205-1F3A-4C76-8786-18DEB83AA2E5}" srcOrd="0" destOrd="0" presId="urn:microsoft.com/office/officeart/2005/8/layout/vList2"/>
    <dgm:cxn modelId="{86F3966D-B4D3-4546-9A76-F4C1851C62E6}" type="presParOf" srcId="{BAB5DE1B-11DF-4DBC-91FA-811B026B7C0A}" destId="{B6A9A205-1F3A-4C76-8786-18DEB83AA2E5}" srcOrd="0" destOrd="0" presId="urn:microsoft.com/office/officeart/2005/8/layout/vList2"/>
    <dgm:cxn modelId="{505E4FB1-5D76-428A-A30C-76FEEB03472F}" type="presParOf" srcId="{BAB5DE1B-11DF-4DBC-91FA-811B026B7C0A}" destId="{34A609CE-B94C-4D65-ADF0-27785FB6F1C0}" srcOrd="1" destOrd="0" presId="urn:microsoft.com/office/officeart/2005/8/layout/vList2"/>
    <dgm:cxn modelId="{243A185D-B09E-4C1B-8F2F-21E49190A41E}" type="presParOf" srcId="{BAB5DE1B-11DF-4DBC-91FA-811B026B7C0A}" destId="{56F1B6B3-6019-4297-81B6-9379789940F9}" srcOrd="2" destOrd="0" presId="urn:microsoft.com/office/officeart/2005/8/layout/vList2"/>
    <dgm:cxn modelId="{857DA7B7-AA17-46CE-AE09-C2A939272DAB}" type="presParOf" srcId="{BAB5DE1B-11DF-4DBC-91FA-811B026B7C0A}" destId="{D538A9A0-E1C8-4875-BCCB-AC6DE38B261B}" srcOrd="3" destOrd="0" presId="urn:microsoft.com/office/officeart/2005/8/layout/vList2"/>
    <dgm:cxn modelId="{45B21060-B29A-4ECD-A7E6-36DEA2D30A90}" type="presParOf" srcId="{BAB5DE1B-11DF-4DBC-91FA-811B026B7C0A}" destId="{E7162F02-C09E-4053-B2F9-FBD8EBC52EDA}" srcOrd="4" destOrd="0" presId="urn:microsoft.com/office/officeart/2005/8/layout/vList2"/>
    <dgm:cxn modelId="{8BFD739E-F2B8-4950-BF31-F1D860BC9C57}" type="presParOf" srcId="{BAB5DE1B-11DF-4DBC-91FA-811B026B7C0A}" destId="{C3959A64-35A4-4976-B76F-EA247D92BC37}" srcOrd="5" destOrd="0" presId="urn:microsoft.com/office/officeart/2005/8/layout/vList2"/>
    <dgm:cxn modelId="{18B79903-B779-4F94-8D46-AE98EF207312}" type="presParOf" srcId="{BAB5DE1B-11DF-4DBC-91FA-811B026B7C0A}" destId="{17480BFA-901C-4ACB-A922-F5A99FD972E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9A205-1F3A-4C76-8786-18DEB83AA2E5}">
      <dsp:nvSpPr>
        <dsp:cNvPr id="0" name=""/>
        <dsp:cNvSpPr/>
      </dsp:nvSpPr>
      <dsp:spPr>
        <a:xfrm>
          <a:off x="0" y="911"/>
          <a:ext cx="7096764" cy="1117479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현대자동차 월별 판매량 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현대자동차 주요 판매실적</a:t>
          </a:r>
          <a:endParaRPr lang="en-US" altLang="ko-KR" sz="1300" kern="1200" dirty="0">
            <a:solidFill>
              <a:schemeClr val="tx1"/>
            </a:solidFill>
            <a:ea typeface="나눔스퀘어 Bold" panose="020B0600000101010101"/>
          </a:endParaRP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https://www.Hyundai.com/kr/ko/company-intro/ir-information/sales/sales-record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4551" y="55462"/>
        <a:ext cx="6987662" cy="1008377"/>
      </dsp:txXfrm>
    </dsp:sp>
    <dsp:sp modelId="{56F1B6B3-6019-4297-81B6-9379789940F9}">
      <dsp:nvSpPr>
        <dsp:cNvPr id="0" name=""/>
        <dsp:cNvSpPr/>
      </dsp:nvSpPr>
      <dsp:spPr>
        <a:xfrm>
          <a:off x="0" y="1128407"/>
          <a:ext cx="7096764" cy="1117479"/>
        </a:xfrm>
        <a:prstGeom prst="roundRect">
          <a:avLst/>
        </a:prstGeom>
        <a:solidFill>
          <a:schemeClr val="accent5">
            <a:shade val="50000"/>
            <a:hueOff val="184565"/>
            <a:satOff val="-499"/>
            <a:lumOff val="205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B0604020202020204" pitchFamily="34" charset="0"/>
            <a:buNone/>
          </a:pP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기아자동차 월별 판매량 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기아자동차 주요 판매실적</a:t>
          </a:r>
          <a:endParaRPr lang="en-US" altLang="ko-KR" sz="1300" kern="1200" dirty="0">
            <a:solidFill>
              <a:schemeClr val="tx1"/>
            </a:solidFill>
            <a:ea typeface="나눔스퀘어 Bold" panose="020B0600000101010101"/>
          </a:endParaRPr>
        </a:p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B0604020202020204" pitchFamily="34" charset="0"/>
            <a:buNone/>
          </a:pP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https://worldwide.kia.com/kr/company/ir/archive/sales-results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) 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4551" y="1182958"/>
        <a:ext cx="6987662" cy="1008377"/>
      </dsp:txXfrm>
    </dsp:sp>
    <dsp:sp modelId="{E7162F02-C09E-4053-B2F9-FBD8EBC52EDA}">
      <dsp:nvSpPr>
        <dsp:cNvPr id="0" name=""/>
        <dsp:cNvSpPr/>
      </dsp:nvSpPr>
      <dsp:spPr>
        <a:xfrm>
          <a:off x="0" y="2255903"/>
          <a:ext cx="7096764" cy="1117479"/>
        </a:xfrm>
        <a:prstGeom prst="roundRect">
          <a:avLst/>
        </a:prstGeom>
        <a:solidFill>
          <a:schemeClr val="accent5">
            <a:shade val="50000"/>
            <a:hueOff val="369131"/>
            <a:satOff val="-998"/>
            <a:lumOff val="41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B0604020202020204" pitchFamily="34" charset="0"/>
            <a:buNone/>
          </a:pP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테슬라 월별 판매량 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모터그래프 </a:t>
          </a:r>
          <a:r>
            <a:rPr lang="ko-KR" altLang="en-US" sz="1300" kern="1200" dirty="0" err="1">
              <a:solidFill>
                <a:schemeClr val="tx1"/>
              </a:solidFill>
              <a:ea typeface="나눔스퀘어 Bold" panose="020B0600000101010101"/>
            </a:rPr>
            <a:t>수입차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 월별 판매량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https://www.motorgraph.com/news/articleList.html?sc_area=A&amp;view_type=sm&amp;sc_word=%EC%88%98%EC%9E%85%EC%B0%A8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4551" y="2310454"/>
        <a:ext cx="6987662" cy="1008377"/>
      </dsp:txXfrm>
    </dsp:sp>
    <dsp:sp modelId="{17480BFA-901C-4ACB-A922-F5A99FD972EA}">
      <dsp:nvSpPr>
        <dsp:cNvPr id="0" name=""/>
        <dsp:cNvSpPr/>
      </dsp:nvSpPr>
      <dsp:spPr>
        <a:xfrm>
          <a:off x="0" y="3383399"/>
          <a:ext cx="7096764" cy="1117479"/>
        </a:xfrm>
        <a:prstGeom prst="roundRect">
          <a:avLst/>
        </a:prstGeom>
        <a:solidFill>
          <a:schemeClr val="accent5">
            <a:shade val="50000"/>
            <a:hueOff val="184565"/>
            <a:satOff val="-499"/>
            <a:lumOff val="205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전기차 오너 평가 후기 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: </a:t>
          </a:r>
          <a:r>
            <a:rPr lang="ko-KR" altLang="en-US" sz="1300" kern="1200" dirty="0">
              <a:solidFill>
                <a:schemeClr val="tx1"/>
              </a:solidFill>
              <a:ea typeface="나눔스퀘어 Bold" panose="020B0600000101010101"/>
            </a:rPr>
            <a:t>네이버 마이카 오너 평가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(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https://search.naver.com/search.naver?where=nexearch&amp;sm=tab_etc&amp;mra=bjg1&amp;pkid=128&amp;os=28512671&amp;qvt=0&amp;query=2023%20%EC%95%84%EC%9D%B4%EC%98%A4%EB%8B%89%205%20%EC%98%A4%EB%84%88%ED%8F%89%EA%B0%80</a:t>
          </a:r>
          <a:r>
            <a:rPr lang="en-US" altLang="ko-KR" sz="1300" kern="1200" dirty="0">
              <a:solidFill>
                <a:schemeClr val="tx1"/>
              </a:solidFill>
              <a:ea typeface="나눔스퀘어 Bold" panose="020B0600000101010101"/>
            </a:rPr>
            <a:t>)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4551" y="3437950"/>
        <a:ext cx="6987662" cy="1008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95E63-9E63-4384-82F7-C993156828C3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CA124-F77B-4645-8348-C893254AC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6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4C989-193D-4547-BC23-D2E951E8CA75}" type="slidenum">
              <a:rPr lang="ko-KR" altLang="en-US" smtClean="0">
                <a:solidFill>
                  <a:prstClr val="black"/>
                </a:solidFill>
              </a:rPr>
              <a:pPr/>
              <a:t>48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6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4C989-193D-4547-BC23-D2E951E8CA75}" type="slidenum">
              <a:rPr lang="ko-KR" altLang="en-US" smtClean="0">
                <a:solidFill>
                  <a:prstClr val="black"/>
                </a:solidFill>
              </a:rPr>
              <a:pPr/>
              <a:t>49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4C989-193D-4547-BC23-D2E951E8CA75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5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4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03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8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7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0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3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1pPr>
            <a:lvl2pPr marL="304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1421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21895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52369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35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1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58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40" indent="0">
              <a:buNone/>
              <a:defRPr sz="1300" b="1"/>
            </a:lvl2pPr>
            <a:lvl3pPr marL="609478" indent="0">
              <a:buNone/>
              <a:defRPr sz="1200" b="1"/>
            </a:lvl3pPr>
            <a:lvl4pPr marL="914218" indent="0">
              <a:buNone/>
              <a:defRPr sz="1100" b="1"/>
            </a:lvl4pPr>
            <a:lvl5pPr marL="1218956" indent="0">
              <a:buNone/>
              <a:defRPr sz="1100" b="1"/>
            </a:lvl5pPr>
            <a:lvl6pPr marL="1523696" indent="0">
              <a:buNone/>
              <a:defRPr sz="1100" b="1"/>
            </a:lvl6pPr>
            <a:lvl7pPr marL="1828434" indent="0">
              <a:buNone/>
              <a:defRPr sz="1100" b="1"/>
            </a:lvl7pPr>
            <a:lvl8pPr marL="2133174" indent="0">
              <a:buNone/>
              <a:defRPr sz="1100" b="1"/>
            </a:lvl8pPr>
            <a:lvl9pPr marL="243791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5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40" indent="0">
              <a:buNone/>
              <a:defRPr sz="1300" b="1"/>
            </a:lvl2pPr>
            <a:lvl3pPr marL="609478" indent="0">
              <a:buNone/>
              <a:defRPr sz="1200" b="1"/>
            </a:lvl3pPr>
            <a:lvl4pPr marL="914218" indent="0">
              <a:buNone/>
              <a:defRPr sz="1100" b="1"/>
            </a:lvl4pPr>
            <a:lvl5pPr marL="1218956" indent="0">
              <a:buNone/>
              <a:defRPr sz="1100" b="1"/>
            </a:lvl5pPr>
            <a:lvl6pPr marL="1523696" indent="0">
              <a:buNone/>
              <a:defRPr sz="1100" b="1"/>
            </a:lvl6pPr>
            <a:lvl7pPr marL="1828434" indent="0">
              <a:buNone/>
              <a:defRPr sz="1100" b="1"/>
            </a:lvl7pPr>
            <a:lvl8pPr marL="2133174" indent="0">
              <a:buNone/>
              <a:defRPr sz="1100" b="1"/>
            </a:lvl8pPr>
            <a:lvl9pPr marL="2437912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5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759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42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8" y="182035"/>
            <a:ext cx="3407833" cy="390207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5"/>
            <a:ext cx="2005542" cy="3127375"/>
          </a:xfrm>
        </p:spPr>
        <p:txBody>
          <a:bodyPr/>
          <a:lstStyle>
            <a:lvl1pPr marL="0" indent="0">
              <a:buNone/>
              <a:defRPr sz="900"/>
            </a:lvl1pPr>
            <a:lvl2pPr marL="304740" indent="0">
              <a:buNone/>
              <a:defRPr sz="800"/>
            </a:lvl2pPr>
            <a:lvl3pPr marL="609478" indent="0">
              <a:buNone/>
              <a:defRPr sz="700"/>
            </a:lvl3pPr>
            <a:lvl4pPr marL="914218" indent="0">
              <a:buNone/>
              <a:defRPr sz="600"/>
            </a:lvl4pPr>
            <a:lvl5pPr marL="1218956" indent="0">
              <a:buNone/>
              <a:defRPr sz="600"/>
            </a:lvl5pPr>
            <a:lvl6pPr marL="1523696" indent="0">
              <a:buNone/>
              <a:defRPr sz="600"/>
            </a:lvl6pPr>
            <a:lvl7pPr marL="1828434" indent="0">
              <a:buNone/>
              <a:defRPr sz="600"/>
            </a:lvl7pPr>
            <a:lvl8pPr marL="2133174" indent="0">
              <a:buNone/>
              <a:defRPr sz="600"/>
            </a:lvl8pPr>
            <a:lvl9pPr marL="243791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1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487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00"/>
            </a:lvl1pPr>
            <a:lvl2pPr marL="304740" indent="0">
              <a:buNone/>
              <a:defRPr sz="1900"/>
            </a:lvl2pPr>
            <a:lvl3pPr marL="609478" indent="0">
              <a:buNone/>
              <a:defRPr sz="1600"/>
            </a:lvl3pPr>
            <a:lvl4pPr marL="914218" indent="0">
              <a:buNone/>
              <a:defRPr sz="1300"/>
            </a:lvl4pPr>
            <a:lvl5pPr marL="1218956" indent="0">
              <a:buNone/>
              <a:defRPr sz="1300"/>
            </a:lvl5pPr>
            <a:lvl6pPr marL="1523696" indent="0">
              <a:buNone/>
              <a:defRPr sz="1300"/>
            </a:lvl6pPr>
            <a:lvl7pPr marL="1828434" indent="0">
              <a:buNone/>
              <a:defRPr sz="1300"/>
            </a:lvl7pPr>
            <a:lvl8pPr marL="2133174" indent="0">
              <a:buNone/>
              <a:defRPr sz="1300"/>
            </a:lvl8pPr>
            <a:lvl9pPr marL="243791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6"/>
            <a:ext cx="3657600" cy="536575"/>
          </a:xfrm>
        </p:spPr>
        <p:txBody>
          <a:bodyPr/>
          <a:lstStyle>
            <a:lvl1pPr marL="0" indent="0">
              <a:buNone/>
              <a:defRPr sz="900"/>
            </a:lvl1pPr>
            <a:lvl2pPr marL="304740" indent="0">
              <a:buNone/>
              <a:defRPr sz="800"/>
            </a:lvl2pPr>
            <a:lvl3pPr marL="609478" indent="0">
              <a:buNone/>
              <a:defRPr sz="700"/>
            </a:lvl3pPr>
            <a:lvl4pPr marL="914218" indent="0">
              <a:buNone/>
              <a:defRPr sz="600"/>
            </a:lvl4pPr>
            <a:lvl5pPr marL="1218956" indent="0">
              <a:buNone/>
              <a:defRPr sz="600"/>
            </a:lvl5pPr>
            <a:lvl6pPr marL="1523696" indent="0">
              <a:buNone/>
              <a:defRPr sz="600"/>
            </a:lvl6pPr>
            <a:lvl7pPr marL="1828434" indent="0">
              <a:buNone/>
              <a:defRPr sz="600"/>
            </a:lvl7pPr>
            <a:lvl8pPr marL="2133174" indent="0">
              <a:buNone/>
              <a:defRPr sz="600"/>
            </a:lvl8pPr>
            <a:lvl9pPr marL="243791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938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10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91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08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2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3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69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30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4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9946009" y="6588608"/>
            <a:ext cx="2255489" cy="23596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>
                <a:solidFill>
                  <a:prstClr val="black"/>
                </a:solidFill>
              </a:rPr>
              <a:t>PowerPoint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6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3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94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73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38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3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30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19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1pPr>
            <a:lvl2pPr marL="3047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53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1430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21907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5238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82861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21333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43815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236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045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70" indent="0">
              <a:buNone/>
              <a:defRPr sz="1300" b="1"/>
            </a:lvl2pPr>
            <a:lvl3pPr marL="609539" indent="0">
              <a:buNone/>
              <a:defRPr sz="1200" b="1"/>
            </a:lvl3pPr>
            <a:lvl4pPr marL="914309" indent="0">
              <a:buNone/>
              <a:defRPr sz="1100" b="1"/>
            </a:lvl4pPr>
            <a:lvl5pPr marL="1219078" indent="0">
              <a:buNone/>
              <a:defRPr sz="1100" b="1"/>
            </a:lvl5pPr>
            <a:lvl6pPr marL="1523848" indent="0">
              <a:buNone/>
              <a:defRPr sz="1100" b="1"/>
            </a:lvl6pPr>
            <a:lvl7pPr marL="1828617" indent="0">
              <a:buNone/>
              <a:defRPr sz="1100" b="1"/>
            </a:lvl7pPr>
            <a:lvl8pPr marL="2133387" indent="0">
              <a:buNone/>
              <a:defRPr sz="1100" b="1"/>
            </a:lvl8pPr>
            <a:lvl9pPr marL="2438156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770" indent="0">
              <a:buNone/>
              <a:defRPr sz="1300" b="1"/>
            </a:lvl2pPr>
            <a:lvl3pPr marL="609539" indent="0">
              <a:buNone/>
              <a:defRPr sz="1200" b="1"/>
            </a:lvl3pPr>
            <a:lvl4pPr marL="914309" indent="0">
              <a:buNone/>
              <a:defRPr sz="1100" b="1"/>
            </a:lvl4pPr>
            <a:lvl5pPr marL="1219078" indent="0">
              <a:buNone/>
              <a:defRPr sz="1100" b="1"/>
            </a:lvl5pPr>
            <a:lvl6pPr marL="1523848" indent="0">
              <a:buNone/>
              <a:defRPr sz="1100" b="1"/>
            </a:lvl6pPr>
            <a:lvl7pPr marL="1828617" indent="0">
              <a:buNone/>
              <a:defRPr sz="1100" b="1"/>
            </a:lvl7pPr>
            <a:lvl8pPr marL="2133387" indent="0">
              <a:buNone/>
              <a:defRPr sz="1100" b="1"/>
            </a:lvl8pPr>
            <a:lvl9pPr marL="2438156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124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3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04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844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00"/>
            </a:lvl1pPr>
            <a:lvl2pPr marL="304770" indent="0">
              <a:buNone/>
              <a:defRPr sz="800"/>
            </a:lvl2pPr>
            <a:lvl3pPr marL="609539" indent="0">
              <a:buNone/>
              <a:defRPr sz="700"/>
            </a:lvl3pPr>
            <a:lvl4pPr marL="914309" indent="0">
              <a:buNone/>
              <a:defRPr sz="600"/>
            </a:lvl4pPr>
            <a:lvl5pPr marL="1219078" indent="0">
              <a:buNone/>
              <a:defRPr sz="600"/>
            </a:lvl5pPr>
            <a:lvl6pPr marL="1523848" indent="0">
              <a:buNone/>
              <a:defRPr sz="600"/>
            </a:lvl6pPr>
            <a:lvl7pPr marL="1828617" indent="0">
              <a:buNone/>
              <a:defRPr sz="600"/>
            </a:lvl7pPr>
            <a:lvl8pPr marL="2133387" indent="0">
              <a:buNone/>
              <a:defRPr sz="600"/>
            </a:lvl8pPr>
            <a:lvl9pPr marL="2438156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70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00"/>
            </a:lvl1pPr>
            <a:lvl2pPr marL="304770" indent="0">
              <a:buNone/>
              <a:defRPr sz="1900"/>
            </a:lvl2pPr>
            <a:lvl3pPr marL="609539" indent="0">
              <a:buNone/>
              <a:defRPr sz="1600"/>
            </a:lvl3pPr>
            <a:lvl4pPr marL="914309" indent="0">
              <a:buNone/>
              <a:defRPr sz="1300"/>
            </a:lvl4pPr>
            <a:lvl5pPr marL="1219078" indent="0">
              <a:buNone/>
              <a:defRPr sz="1300"/>
            </a:lvl5pPr>
            <a:lvl6pPr marL="1523848" indent="0">
              <a:buNone/>
              <a:defRPr sz="1300"/>
            </a:lvl6pPr>
            <a:lvl7pPr marL="1828617" indent="0">
              <a:buNone/>
              <a:defRPr sz="1300"/>
            </a:lvl7pPr>
            <a:lvl8pPr marL="2133387" indent="0">
              <a:buNone/>
              <a:defRPr sz="1300"/>
            </a:lvl8pPr>
            <a:lvl9pPr marL="2438156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00"/>
            </a:lvl1pPr>
            <a:lvl2pPr marL="304770" indent="0">
              <a:buNone/>
              <a:defRPr sz="800"/>
            </a:lvl2pPr>
            <a:lvl3pPr marL="609539" indent="0">
              <a:buNone/>
              <a:defRPr sz="700"/>
            </a:lvl3pPr>
            <a:lvl4pPr marL="914309" indent="0">
              <a:buNone/>
              <a:defRPr sz="600"/>
            </a:lvl4pPr>
            <a:lvl5pPr marL="1219078" indent="0">
              <a:buNone/>
              <a:defRPr sz="600"/>
            </a:lvl5pPr>
            <a:lvl6pPr marL="1523848" indent="0">
              <a:buNone/>
              <a:defRPr sz="600"/>
            </a:lvl6pPr>
            <a:lvl7pPr marL="1828617" indent="0">
              <a:buNone/>
              <a:defRPr sz="600"/>
            </a:lvl7pPr>
            <a:lvl8pPr marL="2133387" indent="0">
              <a:buNone/>
              <a:defRPr sz="600"/>
            </a:lvl8pPr>
            <a:lvl9pPr marL="2438156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081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47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897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850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28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60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30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5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120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38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/>
            <a:r>
              <a:rPr lang="en-US" altLang="ko-KR" sz="900" dirty="0">
                <a:solidFill>
                  <a:prstClr val="black"/>
                </a:solidFill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>
                <a:solidFill>
                  <a:prstClr val="black"/>
                </a:solidFill>
              </a:rPr>
              <a:t>PowerPoint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43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144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989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664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187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471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24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95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08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95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72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/>
            <a:r>
              <a:rPr lang="en-US" altLang="ko-KR" sz="900" dirty="0">
                <a:solidFill>
                  <a:prstClr val="black"/>
                </a:solidFill>
                <a:latin typeface="나눔스퀘어 Bold"/>
                <a:ea typeface="나눔스퀘어 Bold" panose="020B0600000101010101"/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  <a:latin typeface="나눔스퀘어 Bold"/>
                <a:ea typeface="나눔스퀘어 Bold" panose="020B0600000101010101"/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  <a:latin typeface="나눔스퀘어 Bold"/>
                <a:ea typeface="나눔스퀘어 Bold" panose="020B0600000101010101"/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  <a:latin typeface="나눔스퀘어 Bold"/>
                <a:ea typeface="나눔스퀘어 Bold" panose="020B0600000101010101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나눔스퀘어 Bold"/>
                <a:ea typeface="나눔스퀘어 Bold" panose="020B0600000101010101"/>
              </a:rPr>
              <a:t>PowerPoint</a:t>
            </a:r>
            <a:endParaRPr lang="ko-KR" altLang="en-US" sz="900" dirty="0">
              <a:solidFill>
                <a:prstClr val="black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975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701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971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07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9946009" y="6588608"/>
            <a:ext cx="2255489" cy="23596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</a:rPr>
              <a:t>ⓒSaebyeol Yu.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 err="1">
                <a:solidFill>
                  <a:prstClr val="black"/>
                </a:solidFill>
              </a:rPr>
              <a:t>Saebyeol’s</a:t>
            </a:r>
            <a:r>
              <a:rPr lang="ko-KR" altLang="en-US" sz="900" dirty="0">
                <a:solidFill>
                  <a:prstClr val="black"/>
                </a:solidFill>
              </a:rPr>
              <a:t> </a:t>
            </a:r>
            <a:r>
              <a:rPr lang="en-US" altLang="ko-KR" sz="900" dirty="0">
                <a:solidFill>
                  <a:prstClr val="black"/>
                </a:solidFill>
              </a:rPr>
              <a:t>PowerPoint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6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7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58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1" tIns="45715" rIns="91431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4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0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60948" tIns="30474" rIns="60948" bIns="3047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1"/>
            <a:ext cx="5486400" cy="3017309"/>
          </a:xfrm>
          <a:prstGeom prst="rect">
            <a:avLst/>
          </a:prstGeom>
        </p:spPr>
        <p:txBody>
          <a:bodyPr vert="horz" lIns="60948" tIns="30474" rIns="60948" bIns="3047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</p:spPr>
        <p:txBody>
          <a:bodyPr vert="horz" lIns="60948" tIns="30474" rIns="60948" bIns="30474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78" latinLnBrk="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478" latinLnBrk="0"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</p:spPr>
        <p:txBody>
          <a:bodyPr vert="horz" lIns="60948" tIns="30474" rIns="60948" bIns="30474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78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</p:spPr>
        <p:txBody>
          <a:bodyPr vert="horz" lIns="60948" tIns="30474" rIns="60948" bIns="30474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478" latinLnBrk="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478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0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609478" rtl="0" eaLnBrk="1" latinLnBrk="0" hangingPunct="1"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60947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5200" indent="-190462" algn="l" defTabSz="609478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48" indent="-152370" algn="l" defTabSz="6094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587" indent="-152370" algn="l" defTabSz="609478" rtl="0" eaLnBrk="1" latinLnBrk="0" hangingPunct="1">
        <a:spcBef>
          <a:spcPct val="20000"/>
        </a:spcBef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indent="-152370" algn="l" defTabSz="609478" rtl="0" eaLnBrk="1" latinLnBrk="0" hangingPunct="1">
        <a:spcBef>
          <a:spcPct val="20000"/>
        </a:spcBef>
        <a:buFont typeface="Arial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064" indent="-152370" algn="l" defTabSz="60947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04" indent="-152370" algn="l" defTabSz="60947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43" indent="-152370" algn="l" defTabSz="60947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282" indent="-152370" algn="l" defTabSz="609478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40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78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18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56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696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3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7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12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1" tIns="45715" rIns="91431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5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30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60954" tIns="30477" rIns="60954" bIns="3047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60954" tIns="30477" rIns="60954" bIns="3047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60954" tIns="30477" rIns="60954" bIns="30477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latinLnBrk="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39" latinLnBrk="0"/>
              <a:t>12/27/2023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60954" tIns="30477" rIns="60954" bIns="30477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60954" tIns="30477" rIns="60954" bIns="3047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39" latinLnBrk="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39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3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609539" rtl="0" eaLnBrk="1" latinLnBrk="0" hangingPunct="1"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60953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5250" indent="-190481" algn="l" defTabSz="609539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24" indent="-152385" algn="l" defTabSz="60953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693" indent="-152385" algn="l" defTabSz="609539" rtl="0" eaLnBrk="1" latinLnBrk="0" hangingPunct="1">
        <a:spcBef>
          <a:spcPct val="20000"/>
        </a:spcBef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indent="-152385" algn="l" defTabSz="609539" rtl="0" eaLnBrk="1" latinLnBrk="0" hangingPunct="1">
        <a:spcBef>
          <a:spcPct val="20000"/>
        </a:spcBef>
        <a:buFont typeface="Arial" pitchFamily="34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232" indent="-152385" algn="l" defTabSz="609539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002" indent="-152385" algn="l" defTabSz="609539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771" indent="-152385" algn="l" defTabSz="609539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541" indent="-152385" algn="l" defTabSz="609539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39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078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848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617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387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156" algn="l" defTabSz="60953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2023-12-27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9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/>
                <a:ea typeface="나눔스퀘어 Bold" panose="020B0600000101010101"/>
              </a:defRPr>
            </a:lvl1pPr>
          </a:lstStyle>
          <a:p>
            <a:pPr defTabSz="914400"/>
            <a:fld id="{D94D4F6C-C331-422D-AC95-F1CB8441987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2023-12-27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/>
                <a:ea typeface="나눔스퀘어 Bold" panose="020B0600000101010101"/>
              </a:defRPr>
            </a:lvl1pPr>
          </a:lstStyle>
          <a:p>
            <a:pPr defTabSz="914400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/>
                <a:ea typeface="나눔스퀘어 Bold" panose="020B0600000101010101"/>
              </a:defRPr>
            </a:lvl1pPr>
          </a:lstStyle>
          <a:p>
            <a:pPr defTabSz="914400"/>
            <a:fld id="{635FB7BB-02A9-4EB7-8232-B3B00A026C6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/>
          <a:ea typeface="나눔스퀘어 Bold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/>
          <a:ea typeface="나눔스퀘어 Bold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/>
          <a:ea typeface="나눔스퀘어 Bold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/>
          <a:ea typeface="나눔스퀘어 Bold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/>
          <a:ea typeface="나눔스퀘어 Bold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3.png"/><Relationship Id="rId5" Type="http://schemas.openxmlformats.org/officeDocument/2006/relationships/hyperlink" Target="https://github.com/park1200656/KnuSentiLex" TargetMode="Externa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1.xml"/><Relationship Id="rId4" Type="http://schemas.openxmlformats.org/officeDocument/2006/relationships/chart" Target="../charts/char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3359522" y="2967336"/>
            <a:ext cx="5472955" cy="1015653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6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시장 분석</a:t>
            </a:r>
            <a:endParaRPr lang="ko-KR" altLang="en-US" sz="6000" spc="-3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8805811" y="3982989"/>
            <a:ext cx="200977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en-US" sz="2400" spc="-147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r>
              <a:rPr lang="ko-KR" altLang="en-US" sz="2400" spc="-147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 </a:t>
            </a:r>
            <a:r>
              <a:rPr lang="ko-KR" altLang="en-US" sz="2400" spc="-147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테슬라</a:t>
            </a:r>
            <a:endParaRPr lang="en-US" sz="2400" spc="-147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176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월별 자동차 등록대수 데이터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(2018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년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~ 2022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년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)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5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76DD124-18BD-E13E-5894-284AE4A3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82" y="1798707"/>
            <a:ext cx="9369287" cy="4387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1 </a:t>
            </a:r>
            <a:endParaRPr lang="ko-KR" altLang="en-US" spc="-150" dirty="0">
              <a:solidFill>
                <a:prstClr val="white"/>
              </a:solidFill>
              <a:latin typeface="나눔스퀘어라운드OTF Regular" pitchFamily="34" charset="-127"/>
              <a:ea typeface="나눔스퀘어라운드OTF Regular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</p:spTree>
    <p:extLst>
      <p:ext uri="{BB962C8B-B14F-4D97-AF65-F5344CB8AC3E}">
        <p14:creationId xmlns:p14="http://schemas.microsoft.com/office/powerpoint/2010/main" val="181647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51184" y="2095500"/>
            <a:ext cx="11421716" cy="40431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자동차 데이터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8" name="그림 5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749A11F1-D89B-C2ED-AAA5-0514361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160" y="2199335"/>
            <a:ext cx="4829590" cy="370243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B6EAE91-FAD8-B9E6-03E4-E79D80CB372A}"/>
              </a:ext>
            </a:extLst>
          </p:cNvPr>
          <p:cNvSpPr txBox="1">
            <a:spLocks/>
          </p:cNvSpPr>
          <p:nvPr/>
        </p:nvSpPr>
        <p:spPr>
          <a:xfrm>
            <a:off x="351184" y="2467908"/>
            <a:ext cx="5744816" cy="367071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'휘발유', '경유', '전기', '하이브리드' 만 선택</a:t>
            </a:r>
            <a:endParaRPr 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등록대수 타입을 </a:t>
            </a:r>
            <a:r>
              <a:rPr lang="en-US" altLang="ko-KR" sz="1800" dirty="0" err="1">
                <a:latin typeface="나눔스퀘어OTF" pitchFamily="34" charset="-127"/>
                <a:ea typeface="나눔스퀘어OTF" pitchFamily="34" charset="-127"/>
              </a:rPr>
              <a:t>float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에서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 </a:t>
            </a:r>
            <a:r>
              <a:rPr lang="en-US" altLang="ko-KR" sz="1800" dirty="0" err="1">
                <a:latin typeface="나눔스퀘어OTF" pitchFamily="34" charset="-127"/>
                <a:ea typeface="나눔스퀘어OTF" pitchFamily="34" charset="-127"/>
              </a:rPr>
              <a:t>int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로 변경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월별 데이터를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concat으로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연도별로 합치기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endParaRPr lang="ko-KR" altLang="en-US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457154" indent="-457154">
              <a:buFont typeface="Calibri" panose="020B0604020202020204" pitchFamily="34" charset="0"/>
              <a:buChar char="-"/>
            </a:pPr>
            <a:endParaRPr lang="ko-KR" altLang="en-US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endParaRPr lang="en-US" altLang="ko-KR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1 </a:t>
            </a:r>
            <a:endParaRPr lang="ko-KR" altLang="en-US" spc="-150" dirty="0">
              <a:solidFill>
                <a:prstClr val="white"/>
              </a:solidFill>
              <a:latin typeface="나눔스퀘어라운드OTF Regular" pitchFamily="34" charset="-127"/>
              <a:ea typeface="나눔스퀘어라운드OTF Regular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8" y="3713815"/>
            <a:ext cx="5086611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777661" y="1842017"/>
            <a:ext cx="4188116" cy="4309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연료별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자동차 데이터 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A6D2372-FCCF-E3C9-96C3-CE2438E2EFFA}"/>
              </a:ext>
            </a:extLst>
          </p:cNvPr>
          <p:cNvSpPr txBox="1">
            <a:spLocks/>
          </p:cNvSpPr>
          <p:nvPr/>
        </p:nvSpPr>
        <p:spPr>
          <a:xfrm>
            <a:off x="6172201" y="1064017"/>
            <a:ext cx="5553074" cy="68490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연료별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 자동차 등록대수 변화 (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2018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 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~ 2022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년) 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970383" y="2077456"/>
            <a:ext cx="3750907" cy="381911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dirty="0">
              <a:solidFill>
                <a:srgbClr val="0070C0"/>
              </a:solidFill>
              <a:ea typeface="맑은 고딕"/>
            </a:endParaRPr>
          </a:p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경유를 제외한 모든 자동차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등록대수는 증가하는 추세</a:t>
            </a:r>
          </a:p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endParaRPr lang="ko-KR" altLang="en-US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전기차의 경우 2020년 12월을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기점으로 더 빠르게 증가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44" y="1406469"/>
            <a:ext cx="5670906" cy="53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25104" y="5528641"/>
            <a:ext cx="11079214" cy="9124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데이터 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3" name="그림 7">
            <a:extLst>
              <a:ext uri="{FF2B5EF4-FFF2-40B4-BE49-F238E27FC236}">
                <a16:creationId xmlns:a16="http://schemas.microsoft.com/office/drawing/2014/main" id="{DB181AA2-0607-8C1F-D368-D9F1CE00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4" y="1523834"/>
            <a:ext cx="10815982" cy="387269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7559DEE-D02D-6B52-608A-F09BED0027C9}"/>
              </a:ext>
            </a:extLst>
          </p:cNvPr>
          <p:cNvSpPr txBox="1">
            <a:spLocks/>
          </p:cNvSpPr>
          <p:nvPr/>
        </p:nvSpPr>
        <p:spPr>
          <a:xfrm>
            <a:off x="4776838" y="1225554"/>
            <a:ext cx="4529189" cy="596559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지역별 전기차 등록대수 변화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739404" y="5633416"/>
            <a:ext cx="10947771" cy="967409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모든 지역에서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등록대수는 증가하는 추세</a:t>
            </a:r>
            <a:endParaRPr 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342866" indent="-342866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2018년 12월에는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제주도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에 전기차가 가장 많았으나, 매년 다른 지역에 비해 증가대수가 적다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443410" y="3592859"/>
            <a:ext cx="606392" cy="179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7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08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충전소 데이터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(2022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년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12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월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30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일 기준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)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5DC1BB9-B573-65A8-A33F-33C5272B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0" y="1939012"/>
            <a:ext cx="9623286" cy="4320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</p:spTree>
    <p:extLst>
      <p:ext uri="{BB962C8B-B14F-4D97-AF65-F5344CB8AC3E}">
        <p14:creationId xmlns:p14="http://schemas.microsoft.com/office/powerpoint/2010/main" val="58057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179878" y="2286000"/>
            <a:ext cx="11821622" cy="34442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충전소 데이터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6EAE91-FAD8-B9E6-03E4-E79D80CB372A}"/>
              </a:ext>
            </a:extLst>
          </p:cNvPr>
          <p:cNvSpPr txBox="1">
            <a:spLocks/>
          </p:cNvSpPr>
          <p:nvPr/>
        </p:nvSpPr>
        <p:spPr>
          <a:xfrm>
            <a:off x="309875" y="2619373"/>
            <a:ext cx="9212883" cy="2226713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지역으로 groupby 해서 충전소 개수 계산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자동차 데이터와 지역명을 통일 ( 경상남도 -&gt; 경남 / 서울특별시 -&gt; 서울 </a:t>
            </a:r>
            <a:r>
              <a:rPr lang="ko-KR" altLang="en-US" sz="2000" dirty="0">
                <a:latin typeface="나눔스퀘어OTF" pitchFamily="34" charset="-127"/>
                <a:ea typeface="나눔스퀘어OTF" pitchFamily="34" charset="-127"/>
              </a:rPr>
              <a:t>)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endParaRPr lang="ko-KR" altLang="en-US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buNone/>
            </a:pPr>
            <a:endParaRPr lang="en-US" altLang="ko-KR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스퀘어라운드OTF Regular" pitchFamily="34" charset="-127"/>
                <a:ea typeface="나눔스퀘어라운드OTF Regular" pitchFamily="34" charset="-127"/>
              </a:rPr>
              <a:t> 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endParaRPr lang="ko-KR" altLang="en-US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22" y="2420208"/>
            <a:ext cx="3156028" cy="31758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9" y="3551755"/>
            <a:ext cx="6902805" cy="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9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777661" y="1842017"/>
            <a:ext cx="3986844" cy="4309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충전소 데이터 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77" y="1274324"/>
            <a:ext cx="7226223" cy="544484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C6F37C1-FDC5-C667-58E9-131F6AE7A79A}"/>
              </a:ext>
            </a:extLst>
          </p:cNvPr>
          <p:cNvSpPr txBox="1">
            <a:spLocks/>
          </p:cNvSpPr>
          <p:nvPr/>
        </p:nvSpPr>
        <p:spPr>
          <a:xfrm>
            <a:off x="6935580" y="959479"/>
            <a:ext cx="4684643" cy="62969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지역별 충전소 개수 (2021년 ~2022년)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1075696" y="2041112"/>
            <a:ext cx="3440320" cy="413194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대부분의 지역에서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2022년 충전소 개수가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전년도에 비해 2배 정도 증가</a:t>
            </a:r>
            <a:endParaRPr 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-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제주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는 충전소 개수가 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크게 증가하지 않음</a:t>
            </a:r>
            <a:endParaRPr lang="ko-KR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31767" y="5809580"/>
            <a:ext cx="409075" cy="90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1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1 - 1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지역별 </a:t>
            </a:r>
            <a:r>
              <a:rPr lang="ko-KR" altLang="en-US" sz="36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충전소 인프라</a:t>
            </a:r>
            <a:endParaRPr lang="ko-KR" altLang="en-US" sz="3600" spc="-3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07893" y="4680382"/>
            <a:ext cx="11176214" cy="17221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03310DB-B474-DA8F-C0BA-6048EF9BAB7D}"/>
              </a:ext>
            </a:extLst>
          </p:cNvPr>
          <p:cNvSpPr txBox="1">
            <a:spLocks/>
          </p:cNvSpPr>
          <p:nvPr/>
        </p:nvSpPr>
        <p:spPr>
          <a:xfrm>
            <a:off x="584200" y="4905375"/>
            <a:ext cx="11023600" cy="1400520"/>
          </a:xfrm>
          <a:prstGeom prst="rect">
            <a:avLst/>
          </a:prstGeom>
        </p:spPr>
        <p:txBody>
          <a:bodyPr vert="horz" lIns="91431" tIns="45715" rIns="91431" bIns="45715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대부분의 지역에서 전년대비 충전 인프라가 좋아짐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ko-KR" altLang="en-US" sz="1800" b="1" dirty="0"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</a:t>
            </a:r>
            <a:r>
              <a:rPr lang="ko-KR" altLang="en-US" sz="18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지역은 전기차 1대당 충전소 개수가 가장 크게 증가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제주</a:t>
            </a:r>
            <a:r>
              <a:rPr lang="ko-KR" altLang="en-US" sz="1800" b="1" dirty="0"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전남</a:t>
            </a:r>
            <a:r>
              <a:rPr lang="ko-KR" altLang="en-US" sz="18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지역은 충전 인프라가 거의 변화하지 않음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제주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는 충전 인프라가 가장 안 좋기 때문에, 연도별 전기차 증가대수가 작다고 판단</a:t>
            </a:r>
          </a:p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74" y="1514884"/>
            <a:ext cx="6925307" cy="3088473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76408BE-08C5-A95F-3946-4650A60EF624}"/>
              </a:ext>
            </a:extLst>
          </p:cNvPr>
          <p:cNvSpPr txBox="1">
            <a:spLocks/>
          </p:cNvSpPr>
          <p:nvPr/>
        </p:nvSpPr>
        <p:spPr>
          <a:xfrm>
            <a:off x="6096000" y="1124937"/>
            <a:ext cx="5998817" cy="62969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전기차 1대당 충전소 개수 변화(2021년 ~2022년)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pic>
        <p:nvPicPr>
          <p:cNvPr id="18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0B5CCA0-65ED-AF6D-ADFD-A5174DBF2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2" b="-23870"/>
          <a:stretch/>
        </p:blipFill>
        <p:spPr>
          <a:xfrm>
            <a:off x="219852" y="3021638"/>
            <a:ext cx="5001722" cy="644587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16307EC-EDC2-EC26-77D5-1A2138297A3E}"/>
              </a:ext>
            </a:extLst>
          </p:cNvPr>
          <p:cNvSpPr txBox="1">
            <a:spLocks/>
          </p:cNvSpPr>
          <p:nvPr/>
        </p:nvSpPr>
        <p:spPr>
          <a:xfrm>
            <a:off x="219852" y="1864300"/>
            <a:ext cx="5170143" cy="248602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-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지역별 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1대당 충전소 개수 계산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= 충전소 개수 / 전기차 대수 </a:t>
            </a: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ea typeface="맑은 고딕"/>
            </a:endParaRPr>
          </a:p>
        </p:txBody>
      </p:sp>
      <p:sp>
        <p:nvSpPr>
          <p:cNvPr id="2" name="타원 1"/>
          <p:cNvSpPr/>
          <p:nvPr/>
        </p:nvSpPr>
        <p:spPr>
          <a:xfrm flipH="1">
            <a:off x="7363327" y="4113060"/>
            <a:ext cx="490888" cy="4902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H="1">
            <a:off x="8711499" y="4159173"/>
            <a:ext cx="490888" cy="4902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H="1">
            <a:off x="6002867" y="3343931"/>
            <a:ext cx="490888" cy="49029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flipH="1">
            <a:off x="11110050" y="2891840"/>
            <a:ext cx="490888" cy="49029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7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충전소와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971549" y="1737159"/>
            <a:ext cx="10115551" cy="10441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66"/>
          <p:cNvSpPr txBox="1"/>
          <p:nvPr/>
        </p:nvSpPr>
        <p:spPr>
          <a:xfrm>
            <a:off x="823957" y="1033828"/>
            <a:ext cx="31003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확인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28" y="2905126"/>
            <a:ext cx="9079687" cy="3655652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03310DB-B474-DA8F-C0BA-6048EF9BAB7D}"/>
              </a:ext>
            </a:extLst>
          </p:cNvPr>
          <p:cNvSpPr txBox="1">
            <a:spLocks/>
          </p:cNvSpPr>
          <p:nvPr/>
        </p:nvSpPr>
        <p:spPr>
          <a:xfrm>
            <a:off x="1313649" y="1890824"/>
            <a:ext cx="11023600" cy="1281253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지역별로 인구수가 다르기 때문에, 절대적인 수 (대수, 개수, 증가대수, 증가개수)로 </a:t>
            </a:r>
            <a:endParaRPr lang="ko-KR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   상관관계를 본다면 당연히 양의 상관관계가 나올 것이다.</a:t>
            </a:r>
            <a:endParaRPr lang="ko-KR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188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충전소와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07893" y="1598085"/>
            <a:ext cx="11176214" cy="12498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03310DB-B474-DA8F-C0BA-6048EF9BAB7D}"/>
              </a:ext>
            </a:extLst>
          </p:cNvPr>
          <p:cNvSpPr txBox="1">
            <a:spLocks/>
          </p:cNvSpPr>
          <p:nvPr/>
        </p:nvSpPr>
        <p:spPr>
          <a:xfrm>
            <a:off x="584200" y="1708300"/>
            <a:ext cx="11023600" cy="1281253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상대적인 수 (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증가율, 충전소 증가율)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로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상관관계를 분석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증가율 = (22년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대수 - 21년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대수) / 21년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대수 * 100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충전소 증가율 = (22년 충전소 개수 - 21년 충전소 개수) / 21년 충전소 개수 * 100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ea typeface="맑은 고딕"/>
            </a:endParaRPr>
          </a:p>
        </p:txBody>
      </p:sp>
      <p:pic>
        <p:nvPicPr>
          <p:cNvPr id="10" name="그림 18">
            <a:extLst>
              <a:ext uri="{FF2B5EF4-FFF2-40B4-BE49-F238E27FC236}">
                <a16:creationId xmlns:a16="http://schemas.microsoft.com/office/drawing/2014/main" id="{D189BD64-BE33-E10F-25B2-D6610CEA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7" y="3141064"/>
            <a:ext cx="3349732" cy="3334334"/>
          </a:xfrm>
          <a:prstGeom prst="rect">
            <a:avLst/>
          </a:prstGeom>
        </p:spPr>
      </p:pic>
      <p:pic>
        <p:nvPicPr>
          <p:cNvPr id="12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A2FD679-8432-A08F-B70B-1DCEF6DB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91" y="3149618"/>
            <a:ext cx="7173610" cy="844552"/>
          </a:xfrm>
          <a:prstGeom prst="rect">
            <a:avLst/>
          </a:prstGeom>
        </p:spPr>
      </p:pic>
      <p:sp>
        <p:nvSpPr>
          <p:cNvPr id="15" name="TextBox 66"/>
          <p:cNvSpPr txBox="1"/>
          <p:nvPr/>
        </p:nvSpPr>
        <p:spPr>
          <a:xfrm>
            <a:off x="823957" y="1033828"/>
            <a:ext cx="31003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확인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D224CE-A400-1A77-838B-FE625672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4127520"/>
            <a:ext cx="2979049" cy="262626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9D9B6AA-B436-66CB-69B3-B2B5BF8C811F}"/>
              </a:ext>
            </a:extLst>
          </p:cNvPr>
          <p:cNvSpPr txBox="1">
            <a:spLocks/>
          </p:cNvSpPr>
          <p:nvPr/>
        </p:nvSpPr>
        <p:spPr>
          <a:xfrm>
            <a:off x="7749088" y="4572000"/>
            <a:ext cx="3935019" cy="1726163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상관계수 </a:t>
            </a: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= 0.56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1800" dirty="0" err="1">
                <a:latin typeface="나눔스퀘어라운드OTF Regular" pitchFamily="34" charset="-127"/>
                <a:ea typeface="나눔스퀘어라운드OTF Regular" pitchFamily="34" charset="-127"/>
              </a:rPr>
              <a:t>전기차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 증가율과 충전소 증가율은 </a:t>
            </a:r>
            <a:endParaRPr lang="en-US" altLang="ko-KR" sz="18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lnSpc>
                <a:spcPct val="200000"/>
              </a:lnSpc>
              <a:spcBef>
                <a:spcPts val="600"/>
              </a:spcBef>
              <a:buNone/>
            </a:pP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    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양의 상관관계가 있다.</a:t>
            </a:r>
            <a:endParaRPr lang="ko-KR" sz="18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1602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1" y="162868"/>
            <a:ext cx="1142999" cy="4616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r>
              <a:rPr lang="ko-KR" altLang="en-US" sz="2400" spc="-300" dirty="0">
                <a:solidFill>
                  <a:prstClr val="black"/>
                </a:solidFill>
                <a:latin typeface="나눔스퀘어OTF Bold" pitchFamily="34" charset="-127"/>
                <a:ea typeface="나눔스퀘어OTF Bold" pitchFamily="34" charset="-127"/>
              </a:rPr>
              <a:t>목 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48186" y="1074194"/>
            <a:ext cx="3339959" cy="707886"/>
            <a:chOff x="6955273" y="1574802"/>
            <a:chExt cx="3339959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5EA0"/>
                  </a:solidFill>
                </a:rPr>
                <a:t>1</a:t>
              </a:r>
              <a:endParaRPr lang="ko-KR" altLang="en-US" sz="4000" b="1" dirty="0">
                <a:solidFill>
                  <a:srgbClr val="005E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743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OTF Bold" pitchFamily="34" charset="-127"/>
                  <a:ea typeface="나눔스퀘어OTF Bold" pitchFamily="34" charset="-127"/>
                </a:rPr>
                <a:t>분석 배경 및 목표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48186" y="1939763"/>
            <a:ext cx="4083752" cy="707886"/>
            <a:chOff x="6955273" y="1574802"/>
            <a:chExt cx="408375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5EA0"/>
                  </a:solidFill>
                </a:rPr>
                <a:t>2</a:t>
              </a:r>
              <a:endParaRPr lang="ko-KR" altLang="en-US" sz="4000" b="1" dirty="0">
                <a:solidFill>
                  <a:srgbClr val="005E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3486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라운드OTF Bold" pitchFamily="34" charset="-127"/>
                  <a:ea typeface="나눔스퀘어라운드OTF Bold" pitchFamily="34" charset="-127"/>
                </a:rPr>
                <a:t>분석 주제 및 팀원 역할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48186" y="2856644"/>
            <a:ext cx="2833410" cy="707886"/>
            <a:chOff x="6955273" y="1574802"/>
            <a:chExt cx="2833410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5EA0"/>
                  </a:solidFill>
                </a:rPr>
                <a:t>3</a:t>
              </a:r>
              <a:endParaRPr lang="ko-KR" altLang="en-US" sz="4000" b="1" dirty="0">
                <a:solidFill>
                  <a:srgbClr val="005EA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OTF Bold" pitchFamily="34" charset="-127"/>
                  <a:ea typeface="나눔스퀘어OTF Bold" pitchFamily="34" charset="-127"/>
                </a:rPr>
                <a:t>프로젝트 수행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948186" y="5010216"/>
            <a:ext cx="3904216" cy="707886"/>
            <a:chOff x="6955273" y="1574802"/>
            <a:chExt cx="3904216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5EA0"/>
                  </a:solidFill>
                </a:rPr>
                <a:t>4</a:t>
              </a:r>
              <a:endParaRPr lang="ko-KR" altLang="en-US" sz="4000" b="1" dirty="0">
                <a:solidFill>
                  <a:srgbClr val="005EA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33073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라운드OTF Bold" pitchFamily="34" charset="-127"/>
                  <a:ea typeface="나눔스퀘어라운드OTF Bold" pitchFamily="34" charset="-127"/>
                </a:rPr>
                <a:t>기대효과 및 개선사항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0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16307EC-EDC2-EC26-77D5-1A2138297A3E}"/>
              </a:ext>
            </a:extLst>
          </p:cNvPr>
          <p:cNvSpPr txBox="1">
            <a:spLocks/>
          </p:cNvSpPr>
          <p:nvPr/>
        </p:nvSpPr>
        <p:spPr>
          <a:xfrm>
            <a:off x="7062487" y="3596244"/>
            <a:ext cx="5591174" cy="1746837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분석 1 </a:t>
            </a: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: 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충전소</a:t>
            </a:r>
          </a:p>
          <a:p>
            <a:pPr lvl="1"/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분석 2 </a:t>
            </a: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: 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보조금</a:t>
            </a:r>
          </a:p>
          <a:p>
            <a:pPr lvl="1"/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분석 3 </a:t>
            </a: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: 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연료비</a:t>
            </a:r>
          </a:p>
          <a:p>
            <a:pPr lvl="1"/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분석 4 </a:t>
            </a:r>
            <a:r>
              <a:rPr lang="en-US" altLang="ko-KR" sz="1800" dirty="0">
                <a:latin typeface="나눔스퀘어라운드OTF Regular" pitchFamily="34" charset="-127"/>
                <a:ea typeface="나눔스퀘어라운드OTF Regular" pitchFamily="34" charset="-127"/>
              </a:rPr>
              <a:t>: </a:t>
            </a:r>
            <a:r>
              <a:rPr lang="ko-KR" altLang="en-US" sz="1800" dirty="0">
                <a:latin typeface="나눔스퀘어라운드OTF Regular" pitchFamily="34" charset="-127"/>
                <a:ea typeface="나눔스퀘어라운드OTF Regular" pitchFamily="34" charset="-127"/>
              </a:rPr>
              <a:t>소비자 인식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A6FA9-120E-1201-0CF8-A93E47D327DC}"/>
              </a:ext>
            </a:extLst>
          </p:cNvPr>
          <p:cNvSpPr txBox="1"/>
          <p:nvPr/>
        </p:nvSpPr>
        <p:spPr>
          <a:xfrm>
            <a:off x="6948186" y="5783806"/>
            <a:ext cx="59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5EA0"/>
                </a:solidFill>
              </a:rPr>
              <a:t>5</a:t>
            </a:r>
            <a:endParaRPr lang="ko-KR" altLang="en-US" sz="4000" b="1" dirty="0">
              <a:solidFill>
                <a:srgbClr val="005E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2C7B4-FDD8-2CF2-A50D-F825B90E7E5D}"/>
              </a:ext>
            </a:extLst>
          </p:cNvPr>
          <p:cNvSpPr txBox="1"/>
          <p:nvPr/>
        </p:nvSpPr>
        <p:spPr>
          <a:xfrm>
            <a:off x="7545086" y="5876139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OTF Bold" pitchFamily="34" charset="-127"/>
                <a:ea typeface="나눔스퀘어라운드OTF Bold" pitchFamily="34" charset="-127"/>
              </a:rPr>
              <a:t>개발후기 및 </a:t>
            </a:r>
            <a:r>
              <a:rPr lang="ko-KR" altLang="en-US" sz="2800" dirty="0" err="1">
                <a:latin typeface="나눔스퀘어라운드OTF Bold" pitchFamily="34" charset="-127"/>
                <a:ea typeface="나눔스퀘어라운드OTF Bold" pitchFamily="34" charset="-127"/>
              </a:rPr>
              <a:t>느낀점</a:t>
            </a:r>
            <a:endParaRPr lang="ko-KR" altLang="en-US" sz="2800" dirty="0"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4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1 - 2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07893" y="1737159"/>
            <a:ext cx="5140432" cy="4711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84E2F60-4128-3BB1-B9F5-68FD9CA524E4}"/>
              </a:ext>
            </a:extLst>
          </p:cNvPr>
          <p:cNvSpPr txBox="1">
            <a:spLocks/>
          </p:cNvSpPr>
          <p:nvPr/>
        </p:nvSpPr>
        <p:spPr>
          <a:xfrm>
            <a:off x="6324600" y="1309316"/>
            <a:ext cx="6675509" cy="618647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지역별 전년대비 전기차 증가율과 충전소 증가율 (2022년)</a:t>
            </a:r>
            <a:endParaRPr lang="ko-KR" sz="1800" dirty="0">
              <a:latin typeface="나눔스퀘어OTF Bold" pitchFamily="34" charset="-127"/>
              <a:ea typeface="나눔스퀘어OTF Bold" pitchFamily="34" charset="-127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sp>
        <p:nvSpPr>
          <p:cNvPr id="17" name="TextBox 66"/>
          <p:cNvSpPr txBox="1"/>
          <p:nvPr/>
        </p:nvSpPr>
        <p:spPr>
          <a:xfrm>
            <a:off x="823957" y="1033828"/>
            <a:ext cx="2481218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충전소와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id="{985B2EA7-E0C3-37B5-F37B-0DDF353E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1598085"/>
            <a:ext cx="6327461" cy="470325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A89DF09-4D4E-44BC-ED74-5AA148B85FD4}"/>
              </a:ext>
            </a:extLst>
          </p:cNvPr>
          <p:cNvSpPr txBox="1">
            <a:spLocks/>
          </p:cNvSpPr>
          <p:nvPr/>
        </p:nvSpPr>
        <p:spPr>
          <a:xfrm>
            <a:off x="565795" y="2136488"/>
            <a:ext cx="5082529" cy="4164856"/>
          </a:xfrm>
          <a:prstGeom prst="rect">
            <a:avLst/>
          </a:prstGeom>
        </p:spPr>
        <p:txBody>
          <a:bodyPr vert="horz" lIns="91431" tIns="45715" rIns="91431" bIns="45715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과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은 충전소 증가율이 크지만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전기차 증가율은 작다. </a:t>
            </a:r>
          </a:p>
          <a:p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제주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는 전기차 증가율과 충전소 증가율 모두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가장 작다.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OTF" pitchFamily="34" charset="-127"/>
              <a:ea typeface="나눔스퀘어OTF" pitchFamily="34" charset="-127"/>
            </a:endParaRPr>
          </a:p>
          <a:p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은 2021년 충전소가 898개로 최하위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→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2022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 충전소 증가율이 크게 계산</a:t>
            </a:r>
          </a:p>
          <a:p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은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2021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 1대당 충전소 개수가 0.38개로 하위권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→ 충전 인프라를 개선하고자 2022년 충전소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증가율이 전기차 증가율에 비해서 크게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증가</a:t>
            </a:r>
          </a:p>
          <a:p>
            <a:pPr marL="342866" indent="-342866">
              <a:buFont typeface="Calibri" panose="020B0604020202020204" pitchFamily="34" charset="0"/>
              <a:buChar char="-"/>
            </a:pPr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324121" y="5391757"/>
            <a:ext cx="409075" cy="90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01877" y="4629753"/>
            <a:ext cx="409075" cy="16715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35540" y="4985886"/>
            <a:ext cx="409075" cy="13523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77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88709" y="1832399"/>
            <a:ext cx="10760366" cy="15811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AutoShape 53"/>
          <p:cNvSpPr/>
          <p:nvPr/>
        </p:nvSpPr>
        <p:spPr>
          <a:xfrm>
            <a:off x="-204651" y="3992482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66"/>
          <p:cNvSpPr txBox="1"/>
          <p:nvPr/>
        </p:nvSpPr>
        <p:spPr>
          <a:xfrm>
            <a:off x="888709" y="3713000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데이터 </a:t>
            </a: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수집처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43276" y="4529467"/>
            <a:ext cx="10760366" cy="1809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022060" y="4972679"/>
            <a:ext cx="1062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-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월별 자동차 등록현황 통계 ( 국토교통부 통계누리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-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2019년 ~ 2022년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보조금 ( 무공해차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통합누리집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 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지자체별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보조금 )</a:t>
            </a: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66"/>
          <p:cNvSpPr txBox="1"/>
          <p:nvPr/>
        </p:nvSpPr>
        <p:spPr>
          <a:xfrm>
            <a:off x="804804" y="1070954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분석 내용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286278" y="2161312"/>
            <a:ext cx="987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OTF Regular" pitchFamily="34" charset="-127"/>
                <a:ea typeface="나눔스퀘어라운드OTF Regular" pitchFamily="34" charset="-127"/>
              </a:rPr>
              <a:t>1.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지역별 전기차 보조금 차이를 분석</a:t>
            </a:r>
            <a:endParaRPr lang="ko-KR" altLang="ko-KR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2.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보조금과 전기차 등록대수의 상관관계를 분석</a:t>
            </a:r>
            <a:endParaRPr lang="ko-KR" altLang="ko-KR" dirty="0"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보조금 데이터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(2019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년 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~ 2022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년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)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8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37CE4DC-CE12-1691-44B8-B67D3178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2" y="1933576"/>
            <a:ext cx="8623301" cy="4207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</a:t>
            </a:r>
          </a:p>
        </p:txBody>
      </p:sp>
    </p:spTree>
    <p:extLst>
      <p:ext uri="{BB962C8B-B14F-4D97-AF65-F5344CB8AC3E}">
        <p14:creationId xmlns:p14="http://schemas.microsoft.com/office/powerpoint/2010/main" val="1162988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보조금 데이터 수집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2177964"/>
            <a:ext cx="4585974" cy="39942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36" y="1693335"/>
            <a:ext cx="4464279" cy="20067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36" y="3604787"/>
            <a:ext cx="4959605" cy="2781443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9D9B6AA-B436-66CB-69B3-B2B5BF8C811F}"/>
              </a:ext>
            </a:extLst>
          </p:cNvPr>
          <p:cNvSpPr txBox="1">
            <a:spLocks/>
          </p:cNvSpPr>
          <p:nvPr/>
        </p:nvSpPr>
        <p:spPr>
          <a:xfrm>
            <a:off x="823956" y="1693335"/>
            <a:ext cx="2480535" cy="568191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라운드OTF Regular" pitchFamily="34" charset="-127"/>
                <a:ea typeface="나눔스퀘어라운드OTF Regular" pitchFamily="34" charset="-127"/>
              </a:rPr>
              <a:t>[</a:t>
            </a:r>
            <a:r>
              <a:rPr lang="ko-KR" altLang="en-US" sz="2000" dirty="0" err="1">
                <a:latin typeface="나눔스퀘어라운드OTF Regular" pitchFamily="34" charset="-127"/>
                <a:ea typeface="나눔스퀘어라운드OTF Regular" pitchFamily="34" charset="-127"/>
              </a:rPr>
              <a:t>셀레니움</a:t>
            </a:r>
            <a:r>
              <a:rPr lang="ko-KR" altLang="en-US" sz="2000" dirty="0">
                <a:latin typeface="나눔스퀘어라운드OTF Regular" pitchFamily="34" charset="-127"/>
                <a:ea typeface="나눔스퀘어라운드OTF Regular" pitchFamily="34" charset="-127"/>
              </a:rPr>
              <a:t> </a:t>
            </a:r>
            <a:r>
              <a:rPr lang="ko-KR" altLang="en-US" sz="2000" dirty="0" err="1">
                <a:latin typeface="나눔스퀘어라운드OTF Regular" pitchFamily="34" charset="-127"/>
                <a:ea typeface="나눔스퀘어라운드OTF Regular" pitchFamily="34" charset="-127"/>
              </a:rPr>
              <a:t>크롤링</a:t>
            </a:r>
            <a:r>
              <a:rPr lang="en-US" altLang="ko-KR" sz="2000" dirty="0">
                <a:latin typeface="나눔스퀘어라운드OTF Regular" pitchFamily="34" charset="-127"/>
                <a:ea typeface="나눔스퀘어라운드OTF Regular" pitchFamily="34" charset="-127"/>
              </a:rPr>
              <a:t>]</a:t>
            </a:r>
            <a:endParaRPr lang="ko-KR" altLang="en-US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</a:t>
            </a:r>
          </a:p>
        </p:txBody>
      </p:sp>
    </p:spTree>
    <p:extLst>
      <p:ext uri="{BB962C8B-B14F-4D97-AF65-F5344CB8AC3E}">
        <p14:creationId xmlns:p14="http://schemas.microsoft.com/office/powerpoint/2010/main" val="420649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148855" y="1598085"/>
            <a:ext cx="11900270" cy="48217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보조금 데이터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2"/>
          <a:stretch/>
        </p:blipFill>
        <p:spPr>
          <a:xfrm>
            <a:off x="8656675" y="1758906"/>
            <a:ext cx="3079097" cy="2286568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B6EAE91-FAD8-B9E6-03E4-E79D80CB372A}"/>
              </a:ext>
            </a:extLst>
          </p:cNvPr>
          <p:cNvSpPr txBox="1">
            <a:spLocks/>
          </p:cNvSpPr>
          <p:nvPr/>
        </p:nvSpPr>
        <p:spPr>
          <a:xfrm>
            <a:off x="179878" y="2001167"/>
            <a:ext cx="7873309" cy="4196937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54" indent="-457154">
              <a:buFont typeface="Calibri" panose="020B0604020202020204" pitchFamily="34" charset="0"/>
              <a:buChar char="-"/>
            </a:pPr>
            <a:r>
              <a:rPr lang="en-US" altLang="ko-KR" sz="1800" dirty="0" err="1">
                <a:latin typeface="나눔스퀘어OTF" pitchFamily="34" charset="-127"/>
                <a:ea typeface="나눔스퀘어OTF" pitchFamily="34" charset="-127"/>
              </a:rPr>
              <a:t>NaN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값 처리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: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보조금이 없는 게 아니라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결측치라서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제거</a:t>
            </a:r>
          </a:p>
          <a:p>
            <a:pPr marL="457154" indent="-457154">
              <a:buFont typeface="Calibri" panose="020B0604020202020204" pitchFamily="34" charset="0"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보조금에서 콤마 제거 후 </a:t>
            </a:r>
            <a:r>
              <a:rPr lang="en-US" altLang="ko-KR" sz="1800" dirty="0" err="1">
                <a:latin typeface="나눔스퀘어OTF" pitchFamily="34" charset="-127"/>
                <a:ea typeface="나눔스퀘어OTF" pitchFamily="34" charset="-127"/>
              </a:rPr>
              <a:t>int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로 타입 변경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  지역이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시군구별로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세분화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=&gt; </a:t>
            </a:r>
            <a:r>
              <a:rPr lang="en-US" altLang="ko-KR" sz="1800" dirty="0" err="1">
                <a:latin typeface="나눔스퀘어OTF" pitchFamily="34" charset="-127"/>
                <a:ea typeface="나눔스퀘어OTF" pitchFamily="34" charset="-127"/>
              </a:rPr>
              <a:t>groupby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로 같은 지역 평균값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 보조금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증감액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= 22년 보조금 금액 - 21년 보조금 금액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컬럼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추가</a:t>
            </a:r>
          </a:p>
          <a:p>
            <a:pPr>
              <a:buFontTx/>
              <a:buChar char="-"/>
            </a:pPr>
            <a:endParaRPr lang="en-US" altLang="ko-KR" sz="2000" dirty="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en-US" altLang="ko-KR" sz="2000" dirty="0">
              <a:latin typeface="Malgun Gothic"/>
              <a:ea typeface="Malgun Gothic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4"/>
          <a:stretch/>
        </p:blipFill>
        <p:spPr>
          <a:xfrm>
            <a:off x="7896223" y="4441623"/>
            <a:ext cx="4034523" cy="17564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3151181"/>
            <a:ext cx="6972658" cy="1111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5051814"/>
            <a:ext cx="5124713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2 - 1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1969" y="86592"/>
            <a:ext cx="4612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지역별 </a:t>
            </a:r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 차이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400050" y="5367962"/>
            <a:ext cx="11332566" cy="1309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5" y="1593510"/>
            <a:ext cx="10401895" cy="377445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C6F37C1-FDC5-C667-58E9-131F6AE7A79A}"/>
              </a:ext>
            </a:extLst>
          </p:cNvPr>
          <p:cNvSpPr txBox="1">
            <a:spLocks/>
          </p:cNvSpPr>
          <p:nvPr/>
        </p:nvSpPr>
        <p:spPr>
          <a:xfrm>
            <a:off x="4249530" y="1278665"/>
            <a:ext cx="4684643" cy="62969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지역별 보조금 변화 (20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19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 ~2022년)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673682" y="5528641"/>
            <a:ext cx="11672267" cy="114880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대부분의 지역에서 보조금은 감소하는 추세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경남</a:t>
            </a:r>
            <a:r>
              <a:rPr lang="en-US" altLang="ko-KR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경북</a:t>
            </a:r>
            <a:r>
              <a:rPr lang="en-US" altLang="ko-KR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전남</a:t>
            </a:r>
            <a:r>
              <a:rPr lang="en-US" altLang="ko-KR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전북</a:t>
            </a:r>
            <a:r>
              <a:rPr lang="en-US" altLang="ko-KR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충남</a:t>
            </a:r>
            <a:r>
              <a:rPr lang="en-US" altLang="ko-KR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충북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은 다른 지역에 비해 보조금이 유지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en-US" altLang="ko-KR" sz="1800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의 경우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2021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년부터 빠르게 감소하여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1000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만원 이하가 되었다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altLang="en-US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13704" y="4540191"/>
            <a:ext cx="409075" cy="8357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51453" y="4545279"/>
            <a:ext cx="409075" cy="8357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59777" y="4532166"/>
            <a:ext cx="409075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29635" y="4532166"/>
            <a:ext cx="409075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784842" y="4540191"/>
            <a:ext cx="409075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333482" y="4532166"/>
            <a:ext cx="409075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29525" y="4545279"/>
            <a:ext cx="409075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01465" y="4532166"/>
            <a:ext cx="413887" cy="83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0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2 - 1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400050" y="5367962"/>
            <a:ext cx="11332566" cy="13094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C6F37C1-FDC5-C667-58E9-131F6AE7A79A}"/>
              </a:ext>
            </a:extLst>
          </p:cNvPr>
          <p:cNvSpPr txBox="1">
            <a:spLocks/>
          </p:cNvSpPr>
          <p:nvPr/>
        </p:nvSpPr>
        <p:spPr>
          <a:xfrm>
            <a:off x="4240411" y="1369904"/>
            <a:ext cx="4684643" cy="62969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전년대비 보조금 </a:t>
            </a:r>
            <a:r>
              <a:rPr lang="ko-KR" altLang="en-US" sz="1800" dirty="0" err="1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증감액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(2020 ~ 2022)</a:t>
            </a:r>
            <a:endParaRPr lang="ko-KR" altLang="en-US" sz="1800" dirty="0">
              <a:solidFill>
                <a:srgbClr val="0070C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4749"/>
            <a:ext cx="10058400" cy="3659162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673680" y="5604421"/>
            <a:ext cx="11672267" cy="114880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-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대부분의 지역에서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2022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 보조금 감소금액이 가장 크다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en-US" altLang="ko-KR" sz="1800" b="1" dirty="0">
                <a:latin typeface="나눔스퀘어OTF" pitchFamily="34" charset="-127"/>
                <a:ea typeface="나눔스퀘어OTF" pitchFamily="34" charset="-127"/>
              </a:rPr>
              <a:t> 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en-US" altLang="ko-KR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의 경우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2021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 보조금 감소금액이 매우 크다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altLang="en-US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1969" y="86592"/>
            <a:ext cx="4612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지역별 </a:t>
            </a:r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보조금 차이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77826" y="3786220"/>
            <a:ext cx="409075" cy="8357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78196" y="4508115"/>
            <a:ext cx="409075" cy="8357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2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7272934" y="3605299"/>
            <a:ext cx="4411173" cy="2462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보조금과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07893" y="1724025"/>
            <a:ext cx="11176214" cy="11275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178210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66"/>
          <p:cNvSpPr txBox="1"/>
          <p:nvPr/>
        </p:nvSpPr>
        <p:spPr>
          <a:xfrm>
            <a:off x="823957" y="933207"/>
            <a:ext cx="31003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확인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9D9B6AA-B436-66CB-69B3-B2B5BF8C811F}"/>
              </a:ext>
            </a:extLst>
          </p:cNvPr>
          <p:cNvSpPr txBox="1">
            <a:spLocks/>
          </p:cNvSpPr>
          <p:nvPr/>
        </p:nvSpPr>
        <p:spPr>
          <a:xfrm>
            <a:off x="7012727" y="3293587"/>
            <a:ext cx="4748013" cy="3173887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09"/>
          <a:stretch/>
        </p:blipFill>
        <p:spPr>
          <a:xfrm>
            <a:off x="408481" y="2981325"/>
            <a:ext cx="6326369" cy="819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09"/>
          <a:stretch/>
        </p:blipFill>
        <p:spPr>
          <a:xfrm>
            <a:off x="408480" y="4652359"/>
            <a:ext cx="6326369" cy="8114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5"/>
          <a:stretch/>
        </p:blipFill>
        <p:spPr>
          <a:xfrm>
            <a:off x="408481" y="3800475"/>
            <a:ext cx="6326369" cy="8518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8480" y="5463805"/>
            <a:ext cx="6326369" cy="935048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8F9E5A5-BA6A-532A-099E-D67B8E25BE85}"/>
              </a:ext>
            </a:extLst>
          </p:cNvPr>
          <p:cNvSpPr txBox="1">
            <a:spLocks/>
          </p:cNvSpPr>
          <p:nvPr/>
        </p:nvSpPr>
        <p:spPr>
          <a:xfrm>
            <a:off x="682467" y="1523834"/>
            <a:ext cx="10780643" cy="1324141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보조금 금액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, 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증가율)로 상관관계를 분석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 증가율 = (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N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전기차 대수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–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(N-1)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전기차 대수) /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(N-1)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전기차 대수 * 100</a:t>
            </a:r>
          </a:p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8F9E5A5-BA6A-532A-099E-D67B8E25BE85}"/>
              </a:ext>
            </a:extLst>
          </p:cNvPr>
          <p:cNvSpPr txBox="1">
            <a:spLocks/>
          </p:cNvSpPr>
          <p:nvPr/>
        </p:nvSpPr>
        <p:spPr>
          <a:xfrm>
            <a:off x="7364721" y="3605299"/>
            <a:ext cx="4227598" cy="280248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prstClr val="black"/>
              </a:solidFill>
            </a:endParaRP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2019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년과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2020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년은 상관계수가  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  0.44, 0.35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로 양의 상관관계가 있다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년과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2022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년은 상관계수가 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  0.04, 0.16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으로 작아졌다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ko-KR" altLang="en-US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3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2 - 2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81001" y="4835304"/>
            <a:ext cx="11666934" cy="1790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2016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6"/>
          <p:cNvSpPr txBox="1"/>
          <p:nvPr/>
        </p:nvSpPr>
        <p:spPr>
          <a:xfrm>
            <a:off x="808051" y="919528"/>
            <a:ext cx="2481218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A89DF09-4D4E-44BC-ED74-5AA148B85FD4}"/>
              </a:ext>
            </a:extLst>
          </p:cNvPr>
          <p:cNvSpPr txBox="1">
            <a:spLocks/>
          </p:cNvSpPr>
          <p:nvPr/>
        </p:nvSpPr>
        <p:spPr>
          <a:xfrm>
            <a:off x="494705" y="4976679"/>
            <a:ext cx="11439525" cy="1603338"/>
          </a:xfrm>
          <a:prstGeom prst="rect">
            <a:avLst/>
          </a:prstGeom>
        </p:spPr>
        <p:txBody>
          <a:bodyPr vert="horz" lIns="91431" tIns="45715" rIns="91431" bIns="45715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indent="-342866">
              <a:buFont typeface="Calibri" panose="020B0604020202020204" pitchFamily="34" charset="0"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2019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시장 초반에는 보조금의 액수에 따라 구매 심리에 긍정적인 효과가 있었다고 볼 수 있다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-    2022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그래프를 보면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보조금은 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대수에 큰 영향을 미치지 않는다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marL="342866" indent="-342866">
              <a:buFont typeface="Calibri" panose="020B0604020202020204" pitchFamily="34" charset="0"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따라서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보조금은 초기에는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구매에 중요한 요소였지만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시간이 지날수록 보조금의 중요성은 떨어지고 있다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marL="342866" indent="-342866">
              <a:buFont typeface="Calibri" panose="020B0604020202020204" pitchFamily="34" charset="0"/>
              <a:buChar char="-"/>
            </a:pP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서울</a:t>
            </a:r>
            <a:r>
              <a:rPr lang="en-US" altLang="ko-KR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세종</a:t>
            </a:r>
            <a:r>
              <a:rPr lang="en-US" altLang="ko-KR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인천</a:t>
            </a:r>
            <a:r>
              <a:rPr lang="en-US" altLang="ko-KR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부산</a:t>
            </a:r>
            <a:r>
              <a:rPr lang="en-US" altLang="ko-KR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나눔스퀘어OTF ExtraBold" pitchFamily="34" charset="-127"/>
                <a:ea typeface="나눔스퀘어OTF ExtraBold" pitchFamily="34" charset="-127"/>
              </a:rPr>
              <a:t>경기 </a:t>
            </a:r>
            <a:r>
              <a:rPr lang="ko-KR" altLang="en-US" sz="1800" b="1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는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보조금 액수에 상관없이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증가율이 높다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marL="342866" indent="-342866">
              <a:buFont typeface="Calibri" panose="020B0604020202020204" pitchFamily="34" charset="0"/>
              <a:buChar char="-"/>
            </a:pPr>
            <a:endParaRPr lang="ko-KR" altLang="en-US" sz="2000" dirty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84E2F60-4128-3BB1-B9F5-68FD9CA524E4}"/>
              </a:ext>
            </a:extLst>
          </p:cNvPr>
          <p:cNvSpPr txBox="1">
            <a:spLocks/>
          </p:cNvSpPr>
          <p:nvPr/>
        </p:nvSpPr>
        <p:spPr>
          <a:xfrm>
            <a:off x="1529475" y="1635702"/>
            <a:ext cx="4930624" cy="398876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 증가율과 보조금 금액 (20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19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년)</a:t>
            </a:r>
            <a:endParaRPr lang="ko-KR" altLang="en-US" sz="1800" dirty="0">
              <a:solidFill>
                <a:prstClr val="black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84E2F60-4128-3BB1-B9F5-68FD9CA524E4}"/>
              </a:ext>
            </a:extLst>
          </p:cNvPr>
          <p:cNvSpPr txBox="1">
            <a:spLocks/>
          </p:cNvSpPr>
          <p:nvPr/>
        </p:nvSpPr>
        <p:spPr>
          <a:xfrm>
            <a:off x="6460099" y="1603292"/>
            <a:ext cx="4834532" cy="431286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 증가율과 보조금 금액 (202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2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년)</a:t>
            </a:r>
            <a:endParaRPr lang="ko-KR" altLang="en-US" sz="1800" dirty="0">
              <a:solidFill>
                <a:prstClr val="black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56" y="1898972"/>
            <a:ext cx="4143796" cy="29363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99" y="1898972"/>
            <a:ext cx="4190460" cy="29693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보조금과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103414" y="4540191"/>
            <a:ext cx="608477" cy="417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864291" y="4540191"/>
            <a:ext cx="434741" cy="417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96673" y="4517606"/>
            <a:ext cx="608477" cy="417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27876" y="4517606"/>
            <a:ext cx="304238" cy="417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690549" y="4515200"/>
            <a:ext cx="304238" cy="4178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59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88709" y="1832399"/>
            <a:ext cx="10760366" cy="15811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286276" y="2099099"/>
            <a:ext cx="987436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휘발유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경유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충전요금 비교</a:t>
            </a:r>
            <a:endParaRPr lang="en-US" altLang="ko-KR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2.  연료비와  전기차 등록대수의 상관관계 분석</a:t>
            </a:r>
            <a:endParaRPr lang="ko-KR" altLang="ko-KR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35" name="AutoShape 53"/>
          <p:cNvSpPr/>
          <p:nvPr/>
        </p:nvSpPr>
        <p:spPr>
          <a:xfrm>
            <a:off x="-204651" y="3992482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66"/>
          <p:cNvSpPr txBox="1"/>
          <p:nvPr/>
        </p:nvSpPr>
        <p:spPr>
          <a:xfrm>
            <a:off x="888709" y="3713000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데이터 </a:t>
            </a: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수집처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43276" y="4529467"/>
            <a:ext cx="10760366" cy="1809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107785" y="4972679"/>
            <a:ext cx="1062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OTF Regular" pitchFamily="34" charset="-127"/>
                <a:ea typeface="나눔스퀘어라운드OTF Regular" pitchFamily="34" charset="-127"/>
              </a:rPr>
              <a:t>- 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휘발유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경유 가격 (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네이버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증권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- 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충전요금 (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현대차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홈페이지</a:t>
            </a: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블로그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)</a:t>
            </a: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66"/>
          <p:cNvSpPr txBox="1"/>
          <p:nvPr/>
        </p:nvSpPr>
        <p:spPr>
          <a:xfrm>
            <a:off x="804804" y="1070954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분석 내용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84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1</a:t>
              </a:r>
              <a:endParaRPr lang="ko-KR" altLang="en-US" sz="4000" b="1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8312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분석  배경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763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휘발유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경유 가격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데이터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A55D94-D4C0-811D-799D-4843C0D3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79" y="1750079"/>
            <a:ext cx="8454137" cy="44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휘발유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경유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충전요금 데이터 수집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9D9B6AA-B436-66CB-69B3-B2B5BF8C811F}"/>
              </a:ext>
            </a:extLst>
          </p:cNvPr>
          <p:cNvSpPr txBox="1">
            <a:spLocks/>
          </p:cNvSpPr>
          <p:nvPr/>
        </p:nvSpPr>
        <p:spPr>
          <a:xfrm>
            <a:off x="823956" y="1917793"/>
            <a:ext cx="2938419" cy="568191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lang="en-US" altLang="ko-KR" sz="2000" dirty="0" err="1">
                <a:latin typeface="나눔스퀘어OTF" pitchFamily="34" charset="-127"/>
                <a:ea typeface="나눔스퀘어OTF" pitchFamily="34" charset="-127"/>
              </a:rPr>
              <a:t>BeautifulSoup</a:t>
            </a:r>
            <a:r>
              <a:rPr lang="en-US" altLang="ko-KR" sz="2000" dirty="0"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2000" dirty="0" err="1">
                <a:latin typeface="나눔스퀘어OTF" pitchFamily="34" charset="-127"/>
                <a:ea typeface="나눔스퀘어OTF" pitchFamily="34" charset="-127"/>
              </a:rPr>
              <a:t>크롤링</a:t>
            </a:r>
            <a:r>
              <a:rPr lang="en-US" altLang="ko-KR" sz="2000" dirty="0">
                <a:latin typeface="나눔스퀘어OTF" pitchFamily="34" charset="-127"/>
                <a:ea typeface="나눔스퀘어OTF" pitchFamily="34" charset="-127"/>
              </a:rPr>
              <a:t>]</a:t>
            </a:r>
            <a:endParaRPr lang="ko-KR" altLang="en-US" sz="2000" dirty="0">
              <a:latin typeface="나눔스퀘어OTF" pitchFamily="34" charset="-127"/>
              <a:ea typeface="나눔스퀘어OTF" pitchFamily="34" charset="-127"/>
            </a:endParaRPr>
          </a:p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2485984"/>
            <a:ext cx="5945210" cy="2152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67" y="2211413"/>
            <a:ext cx="3159058" cy="39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6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13787" y="2238375"/>
            <a:ext cx="10964425" cy="4181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휘발유</a:t>
            </a:r>
            <a:r>
              <a:rPr lang="en-US" altLang="ko-KR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경유 가격 데이터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B6EAE91-FAD8-B9E6-03E4-E79D80CB372A}"/>
              </a:ext>
            </a:extLst>
          </p:cNvPr>
          <p:cNvSpPr txBox="1">
            <a:spLocks/>
          </p:cNvSpPr>
          <p:nvPr/>
        </p:nvSpPr>
        <p:spPr>
          <a:xfrm>
            <a:off x="846850" y="2466975"/>
            <a:ext cx="7873309" cy="3480212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연도별로 나누기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- 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가격 데이터를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float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으로 타입 변경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일별 평균값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{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최고가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+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최저가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/ 2}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계산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연도별 평균값 계산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endParaRPr lang="en-US" altLang="ko-KR" sz="2000" dirty="0">
              <a:latin typeface="Malgun Gothic"/>
              <a:ea typeface="Malgun Gothic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29" y="2534353"/>
            <a:ext cx="2255997" cy="2891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EB29D1-4767-8DD7-F555-4E57DF3A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0" y="4069835"/>
            <a:ext cx="8117176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8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13787" y="2238375"/>
            <a:ext cx="10964425" cy="3479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 충전요금 데이터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B6EAE91-FAD8-B9E6-03E4-E79D80CB372A}"/>
              </a:ext>
            </a:extLst>
          </p:cNvPr>
          <p:cNvSpPr txBox="1">
            <a:spLocks/>
          </p:cNvSpPr>
          <p:nvPr/>
        </p:nvSpPr>
        <p:spPr>
          <a:xfrm>
            <a:off x="843276" y="2589006"/>
            <a:ext cx="7873309" cy="3480212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필요 없는 한글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영어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공백 제거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5" y="3146364"/>
            <a:ext cx="4922364" cy="1250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503" y="2629793"/>
            <a:ext cx="2665293" cy="26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3 - 1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1969" y="86592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 비교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400050" y="4620127"/>
            <a:ext cx="11332566" cy="188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연료비 전처리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607852" y="4823961"/>
            <a:ext cx="11672267" cy="1728808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휘발유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경유는 리터당 원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충전요금은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kWh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당 원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100km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당 가격으로 단위를 통일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현대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아이오닉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5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와 </a:t>
            </a: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투싼의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연비로 계산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2" y="1886551"/>
            <a:ext cx="4744656" cy="1955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6" y="3892661"/>
            <a:ext cx="1035103" cy="5397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14" y="1858877"/>
            <a:ext cx="4803007" cy="20110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42" y="3919507"/>
            <a:ext cx="1225613" cy="571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538" y="3892661"/>
            <a:ext cx="1321819" cy="593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46" y="4799953"/>
            <a:ext cx="1905098" cy="1530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24" y="4799953"/>
            <a:ext cx="1782357" cy="1528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58" y="4799953"/>
            <a:ext cx="2233775" cy="153042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3841" y="4144627"/>
            <a:ext cx="1043867" cy="417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68395" y="4176993"/>
            <a:ext cx="1270260" cy="417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811350" y="4167368"/>
            <a:ext cx="1281007" cy="417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881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3 - 1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1969" y="86592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연료비 비교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882061" y="2581275"/>
            <a:ext cx="4941305" cy="3076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66"/>
          <p:cNvSpPr txBox="1"/>
          <p:nvPr/>
        </p:nvSpPr>
        <p:spPr>
          <a:xfrm>
            <a:off x="823957" y="1033828"/>
            <a:ext cx="732954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시각화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C6F37C1-FDC5-C667-58E9-131F6AE7A79A}"/>
              </a:ext>
            </a:extLst>
          </p:cNvPr>
          <p:cNvSpPr txBox="1">
            <a:spLocks/>
          </p:cNvSpPr>
          <p:nvPr/>
        </p:nvSpPr>
        <p:spPr>
          <a:xfrm>
            <a:off x="1601857" y="1792014"/>
            <a:ext cx="4684643" cy="629690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연도별 연료비 변화 (20</a:t>
            </a:r>
            <a:r>
              <a:rPr lang="en-US" altLang="ko-KR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19</a:t>
            </a:r>
            <a:r>
              <a:rPr lang="ko-KR" altLang="en-US" sz="1800" dirty="0">
                <a:solidFill>
                  <a:srgbClr val="0070C0"/>
                </a:solidFill>
                <a:latin typeface="나눔스퀘어OTF Bold" pitchFamily="34" charset="-127"/>
                <a:ea typeface="나눔스퀘어OTF Bold" pitchFamily="34" charset="-127"/>
              </a:rPr>
              <a:t>년 ~2022년)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sz="2000" dirty="0">
              <a:ea typeface="맑은 고딕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81A718E-8422-10D2-0F18-27FF15955E90}"/>
              </a:ext>
            </a:extLst>
          </p:cNvPr>
          <p:cNvSpPr txBox="1">
            <a:spLocks/>
          </p:cNvSpPr>
          <p:nvPr/>
        </p:nvSpPr>
        <p:spPr>
          <a:xfrm>
            <a:off x="7045691" y="2767792"/>
            <a:ext cx="4777676" cy="4097874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altLang="ko-KR" sz="2000" dirty="0">
              <a:latin typeface="나눔스퀘어라운드OTF Regular" pitchFamily="34" charset="-127"/>
              <a:ea typeface="나눔스퀘어라운드OTF Regular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 연료비는 휘발유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경유 가격의 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1/3 ~ 1/2 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수준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휘발유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경유는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2019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 </a:t>
            </a: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~ 2020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년에 하락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OTF" pitchFamily="34" charset="-127"/>
                <a:ea typeface="나눔스퀘어OTF" pitchFamily="34" charset="-127"/>
              </a:rPr>
              <a:t>    2020</a:t>
            </a: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년부터 계속 증가하는 추세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OTF" pitchFamily="34" charset="-127"/>
                <a:ea typeface="나눔스퀘어OTF" pitchFamily="34" charset="-127"/>
              </a:rPr>
              <a:t>전기차 요금은 계속 증가</a:t>
            </a:r>
            <a:endParaRPr lang="en-US" altLang="ko-KR" sz="1800" dirty="0"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2091234"/>
            <a:ext cx="5987665" cy="44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8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7364721" y="2954957"/>
            <a:ext cx="4319386" cy="35125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ea typeface="나눔스퀘어 Bold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ea typeface="나눔스퀘어 Bold"/>
              </a:rPr>
              <a:t>3 - 2 </a:t>
            </a:r>
            <a:endParaRPr lang="ko-KR" altLang="en-US" spc="-150" dirty="0">
              <a:solidFill>
                <a:prstClr val="white"/>
              </a:solidFill>
              <a:ea typeface="나눔스퀘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1138551" y="100446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연료비와 </a:t>
            </a:r>
            <a:r>
              <a:rPr lang="ko-KR" altLang="en-US" sz="3600" spc="-300" dirty="0" err="1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전기차의</a:t>
            </a:r>
            <a:r>
              <a:rPr lang="ko-KR" altLang="en-US" sz="3600" spc="-3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상관관계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07893" y="1761423"/>
            <a:ext cx="11176214" cy="1086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AutoShape 53"/>
          <p:cNvSpPr/>
          <p:nvPr/>
        </p:nvSpPr>
        <p:spPr>
          <a:xfrm>
            <a:off x="-265347" y="1178210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66"/>
          <p:cNvSpPr txBox="1"/>
          <p:nvPr/>
        </p:nvSpPr>
        <p:spPr>
          <a:xfrm>
            <a:off x="823957" y="933207"/>
            <a:ext cx="31003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상관관계 확인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8F9E5A5-BA6A-532A-099E-D67B8E25BE85}"/>
              </a:ext>
            </a:extLst>
          </p:cNvPr>
          <p:cNvSpPr txBox="1">
            <a:spLocks/>
          </p:cNvSpPr>
          <p:nvPr/>
        </p:nvSpPr>
        <p:spPr>
          <a:xfrm>
            <a:off x="682467" y="1523834"/>
            <a:ext cx="10780643" cy="1324141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dirty="0">
              <a:solidFill>
                <a:prstClr val="black"/>
              </a:solidFill>
            </a:endParaRPr>
          </a:p>
          <a:p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연료비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, 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증가율)로 상관관계를 분석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= (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N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대수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–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(N-1)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대수) / 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(N-1)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년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대수 * 100</a:t>
            </a: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9D9B6AA-B436-66CB-69B3-B2B5BF8C811F}"/>
              </a:ext>
            </a:extLst>
          </p:cNvPr>
          <p:cNvSpPr txBox="1">
            <a:spLocks/>
          </p:cNvSpPr>
          <p:nvPr/>
        </p:nvSpPr>
        <p:spPr>
          <a:xfrm>
            <a:off x="7012727" y="2954957"/>
            <a:ext cx="4748013" cy="3512518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sz="2000" dirty="0">
              <a:solidFill>
                <a:prstClr val="black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8F9E5A5-BA6A-532A-099E-D67B8E25BE85}"/>
              </a:ext>
            </a:extLst>
          </p:cNvPr>
          <p:cNvSpPr txBox="1">
            <a:spLocks/>
          </p:cNvSpPr>
          <p:nvPr/>
        </p:nvSpPr>
        <p:spPr>
          <a:xfrm>
            <a:off x="7364721" y="3339546"/>
            <a:ext cx="4227598" cy="3013128"/>
          </a:xfrm>
          <a:prstGeom prst="rect">
            <a:avLst/>
          </a:prstGeom>
        </p:spPr>
        <p:txBody>
          <a:bodyPr vert="horz" lIns="91431" tIns="45715" rIns="91431" bIns="45715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prstClr val="black"/>
              </a:solidFill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휘발유</a:t>
            </a: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경유 가격과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증가율은 양의 상관관계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충전요금과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증가율은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  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양의 상관관계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연료비와 </a:t>
            </a:r>
            <a:r>
              <a:rPr lang="ko-KR" altLang="en-US" sz="1800" dirty="0" err="1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증가율 모두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  <a:r>
              <a:rPr lang="ko-KR" altLang="en-US" sz="1800" dirty="0">
                <a:solidFill>
                  <a:prstClr val="black"/>
                </a:solidFill>
                <a:latin typeface="나눔스퀘어OTF" pitchFamily="34" charset="-127"/>
                <a:ea typeface="나눔스퀘어OTF" pitchFamily="34" charset="-127"/>
              </a:rPr>
              <a:t> 증가하는 추세 </a:t>
            </a:r>
            <a:endParaRPr lang="en-US" altLang="ko-KR" sz="1800" dirty="0">
              <a:solidFill>
                <a:prstClr val="black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9" r="5436"/>
          <a:stretch/>
        </p:blipFill>
        <p:spPr>
          <a:xfrm>
            <a:off x="320958" y="3195167"/>
            <a:ext cx="6827806" cy="6510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7" r="2698"/>
          <a:stretch/>
        </p:blipFill>
        <p:spPr>
          <a:xfrm>
            <a:off x="320958" y="3846236"/>
            <a:ext cx="6827807" cy="657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4" r="9799"/>
          <a:stretch/>
        </p:blipFill>
        <p:spPr>
          <a:xfrm>
            <a:off x="320957" y="4435288"/>
            <a:ext cx="6827807" cy="638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8" y="5239462"/>
            <a:ext cx="2275556" cy="15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10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prstClr val="white"/>
                  </a:solidFill>
                  <a:latin typeface="나눔스퀘어라운드OTF Bold" pitchFamily="34" charset="-127"/>
                  <a:ea typeface="나눔스퀘어라운드OTF Bold" pitchFamily="34" charset="-127"/>
                </a:rPr>
                <a:t>3</a:t>
              </a:r>
              <a:endParaRPr lang="ko-KR" altLang="en-US" sz="4000" b="1" dirty="0">
                <a:solidFill>
                  <a:prstClr val="white"/>
                </a:solidFill>
                <a:latin typeface="나눔스퀘어라운드OTF Bold" pitchFamily="34" charset="-127"/>
                <a:ea typeface="나눔스퀘어라운드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270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라운드OTF Bold" pitchFamily="34" charset="-127"/>
                  <a:ea typeface="나눔스퀘어라운드OTF Bold" pitchFamily="34" charset="-127"/>
                </a:rPr>
                <a:t>프로젝트 수행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5E3EF-B088-45DD-9D14-49E01EEC9756}"/>
              </a:ext>
            </a:extLst>
          </p:cNvPr>
          <p:cNvSpPr txBox="1"/>
          <p:nvPr/>
        </p:nvSpPr>
        <p:spPr>
          <a:xfrm>
            <a:off x="1174798" y="3696503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dirty="0">
                <a:solidFill>
                  <a:schemeClr val="bg1"/>
                </a:solidFill>
                <a:ea typeface="나눔스퀘어 Bold" panose="020B0600000101010101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ea typeface="나눔스퀘어 Bold" panose="020B0600000101010101"/>
              </a:rPr>
              <a:t>4: </a:t>
            </a:r>
            <a:r>
              <a:rPr lang="ko-KR" altLang="en-US" dirty="0" err="1">
                <a:solidFill>
                  <a:schemeClr val="bg1"/>
                </a:solidFill>
                <a:ea typeface="나눔스퀘어 Bold" panose="020B0600000101010101"/>
              </a:rPr>
              <a:t>전기차에</a:t>
            </a:r>
            <a:r>
              <a:rPr lang="ko-KR" altLang="en-US" dirty="0">
                <a:solidFill>
                  <a:schemeClr val="bg1"/>
                </a:solidFill>
                <a:ea typeface="나눔스퀘어 Bold" panose="020B0600000101010101"/>
              </a:rPr>
              <a:t> 대한 소비자 인식</a:t>
            </a:r>
          </a:p>
        </p:txBody>
      </p:sp>
    </p:spTree>
    <p:extLst>
      <p:ext uri="{BB962C8B-B14F-4D97-AF65-F5344CB8AC3E}">
        <p14:creationId xmlns:p14="http://schemas.microsoft.com/office/powerpoint/2010/main" val="2417389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4C74B2D-3539-4579-9263-CAA8C429C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76375"/>
              </p:ext>
            </p:extLst>
          </p:nvPr>
        </p:nvGraphicFramePr>
        <p:xfrm>
          <a:off x="2428236" y="1670410"/>
          <a:ext cx="7096764" cy="4501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E3EF-B088-45DD-9D14-49E01EEC9756}"/>
              </a:ext>
            </a:extLst>
          </p:cNvPr>
          <p:cNvSpPr txBox="1"/>
          <p:nvPr/>
        </p:nvSpPr>
        <p:spPr>
          <a:xfrm>
            <a:off x="823335" y="107485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데이터 수집 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77EDB-AC6D-27A1-E524-72E4E9C7E4E2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7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4150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D81D96-A004-31A0-5113-BFCA7657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149"/>
            <a:ext cx="5828753" cy="3778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136478-3A7C-0583-15B4-E19643DD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733" y="1826150"/>
            <a:ext cx="6427268" cy="377826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D005631-63C8-3877-1235-A9A7062CD59C}"/>
              </a:ext>
            </a:extLst>
          </p:cNvPr>
          <p:cNvSpPr txBox="1">
            <a:spLocks/>
          </p:cNvSpPr>
          <p:nvPr/>
        </p:nvSpPr>
        <p:spPr>
          <a:xfrm>
            <a:off x="823335" y="1122944"/>
            <a:ext cx="10780643" cy="110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 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현대 자동차 판매량 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B6403-1C5D-1C4D-0008-539C567F6E02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11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-204650" y="986518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49086" y="678544"/>
            <a:ext cx="440638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분석 배경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49085" y="1421443"/>
            <a:ext cx="10896438" cy="1956006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609417" latinLnBrk="0">
                <a:lnSpc>
                  <a:spcPts val="2166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0" y="3501272"/>
            <a:ext cx="5680282" cy="28088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" t="-8189" r="-877" b="8189"/>
          <a:stretch/>
        </p:blipFill>
        <p:spPr>
          <a:xfrm>
            <a:off x="6496049" y="3286126"/>
            <a:ext cx="5488523" cy="302398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54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984899" y="1930711"/>
            <a:ext cx="1062480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ko-KR" altLang="en-US" dirty="0">
                <a:latin typeface="나눔스퀘어OTF Bold" pitchFamily="34" charset="-127"/>
                <a:ea typeface="나눔스퀘어OTF Bold" pitchFamily="34" charset="-127"/>
              </a:rPr>
              <a:t>전기차 중요성 부각 </a:t>
            </a:r>
            <a:r>
              <a:rPr lang="en-US" altLang="ko-KR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dirty="0">
                <a:latin typeface="나눔스퀘어OTF Bold" pitchFamily="34" charset="-127"/>
                <a:ea typeface="나눔스퀘어OTF Bold" pitchFamily="34" charset="-127"/>
              </a:rPr>
              <a:t>전기  </a:t>
            </a:r>
            <a:r>
              <a:rPr lang="en-US" altLang="ko-KR" dirty="0">
                <a:latin typeface="나눔스퀘어OTF Bold" pitchFamily="34" charset="-127"/>
                <a:ea typeface="나눔스퀘어OTF Bold" pitchFamily="34" charset="-127"/>
              </a:rPr>
              <a:t>&gt;  </a:t>
            </a:r>
            <a:r>
              <a:rPr lang="ko-KR" altLang="en-US" dirty="0">
                <a:latin typeface="나눔스퀘어OTF Bold" pitchFamily="34" charset="-127"/>
                <a:ea typeface="나눔스퀘어OTF Bold" pitchFamily="34" charset="-127"/>
              </a:rPr>
              <a:t>화석연료</a:t>
            </a:r>
            <a:endParaRPr lang="en-US" altLang="ko-KR" dirty="0">
              <a:latin typeface="나눔스퀘어OTF Bold" pitchFamily="34" charset="-127"/>
              <a:ea typeface="나눔스퀘어OTF Bold" pitchFamily="34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dirty="0">
              <a:latin typeface="나눔스퀘어OTF Bold" pitchFamily="34" charset="-127"/>
              <a:ea typeface="나눔스퀘어OTF Bold" pitchFamily="34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pc="-29" dirty="0">
                <a:latin typeface="나눔스퀘어OTF Bold" pitchFamily="34" charset="-127"/>
                <a:ea typeface="나눔스퀘어OTF Bold" pitchFamily="34" charset="-127"/>
              </a:rPr>
              <a:t>전기차 시장 성장 </a:t>
            </a:r>
            <a:r>
              <a:rPr lang="en-US" altLang="ko-KR" spc="-29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pc="-29" dirty="0">
                <a:latin typeface="나눔스퀘어OTF Bold" pitchFamily="34" charset="-127"/>
                <a:ea typeface="나눔스퀘어OTF Bold" pitchFamily="34" charset="-127"/>
              </a:rPr>
              <a:t>전기차 기업 테슬라 시가총액  </a:t>
            </a:r>
            <a:r>
              <a:rPr lang="en-US" altLang="ko-KR" spc="-29" dirty="0">
                <a:latin typeface="나눔스퀘어OTF Bold" pitchFamily="34" charset="-127"/>
                <a:ea typeface="나눔스퀘어OTF Bold" pitchFamily="34" charset="-127"/>
              </a:rPr>
              <a:t>&gt;  </a:t>
            </a:r>
            <a:r>
              <a:rPr lang="ko-KR" altLang="en-US" spc="-29" dirty="0">
                <a:latin typeface="나눔스퀘어OTF Bold" pitchFamily="34" charset="-127"/>
                <a:ea typeface="나눔스퀘어OTF Bold" pitchFamily="34" charset="-127"/>
              </a:rPr>
              <a:t>자동차 기업들의 시가총액 합계</a:t>
            </a:r>
            <a:endParaRPr lang="en-US" spc="-29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747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D005631-63C8-3877-1235-A9A7062CD59C}"/>
              </a:ext>
            </a:extLst>
          </p:cNvPr>
          <p:cNvSpPr txBox="1">
            <a:spLocks/>
          </p:cNvSpPr>
          <p:nvPr/>
        </p:nvSpPr>
        <p:spPr>
          <a:xfrm>
            <a:off x="603925" y="1127272"/>
            <a:ext cx="10780643" cy="110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 2021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월별 테슬라 자동차 판매량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AD16EC-1F17-6716-38F8-66FAC7A7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6" y="1875186"/>
            <a:ext cx="6831024" cy="447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1E2F-B81B-748F-82D4-85F14D5ACC1B}"/>
              </a:ext>
            </a:extLst>
          </p:cNvPr>
          <p:cNvSpPr txBox="1"/>
          <p:nvPr/>
        </p:nvSpPr>
        <p:spPr>
          <a:xfrm>
            <a:off x="8721170" y="3235332"/>
            <a:ext cx="29750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ko-KR" altLang="en-US" b="1" dirty="0" err="1">
                <a:solidFill>
                  <a:prstClr val="black"/>
                </a:solidFill>
                <a:ea typeface="나눔스퀘어 Bold" panose="020B0600000101010101"/>
              </a:rPr>
              <a:t>테슬라의</a:t>
            </a:r>
            <a:r>
              <a:rPr lang="ko-KR" altLang="en-US" b="1" dirty="0">
                <a:solidFill>
                  <a:prstClr val="black"/>
                </a:solidFill>
                <a:ea typeface="나눔스퀘어 Bold" panose="020B0600000101010101"/>
              </a:rPr>
              <a:t> 판매량 데이터 </a:t>
            </a:r>
            <a:endParaRPr lang="en-US" altLang="ko-KR" b="1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국내 월별 판매량을 테슬라 본사 사이트에서 찾지 못 하여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“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모터그래프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＂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라는 사이트에서 월별 </a:t>
            </a:r>
            <a:r>
              <a:rPr lang="ko-KR" altLang="en-US" sz="1600" dirty="0" err="1">
                <a:solidFill>
                  <a:prstClr val="black"/>
                </a:solidFill>
                <a:ea typeface="나눔스퀘어 Bold" panose="020B0600000101010101"/>
              </a:rPr>
              <a:t>수입차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 판매량을 직접 확인하며 데이터 수집 후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csv 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파일로 만듦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.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60D4D-F90C-69CD-3D8C-B2314BDBA8BC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10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3320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CFB2075-F67D-7BBA-8C79-46C514648EC0}"/>
              </a:ext>
            </a:extLst>
          </p:cNvPr>
          <p:cNvSpPr txBox="1">
            <a:spLocks/>
          </p:cNvSpPr>
          <p:nvPr/>
        </p:nvSpPr>
        <p:spPr>
          <a:xfrm>
            <a:off x="705678" y="1109218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 평가 데이터 수집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1C02F-BECC-1972-6051-CBE205CE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2" y="1689507"/>
            <a:ext cx="3515169" cy="4633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75E47-C00F-3C4B-11C2-3389B3EA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507"/>
            <a:ext cx="3515168" cy="462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1C2AD-6614-4458-B19D-B78A1108D16D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10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14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1D1E7DC-7C69-8E42-B770-9F1E08CFADD3}"/>
              </a:ext>
            </a:extLst>
          </p:cNvPr>
          <p:cNvSpPr txBox="1">
            <a:spLocks/>
          </p:cNvSpPr>
          <p:nvPr/>
        </p:nvSpPr>
        <p:spPr>
          <a:xfrm>
            <a:off x="705678" y="1085736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 평가 데이터 </a:t>
            </a:r>
            <a:r>
              <a:rPr lang="ko-KR" altLang="en-US" sz="1800" dirty="0" err="1">
                <a:solidFill>
                  <a:prstClr val="black"/>
                </a:solidFill>
                <a:ea typeface="나눔스퀘어 Bold" panose="020B0600000101010101"/>
              </a:rPr>
              <a:t>전처리</a:t>
            </a: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EDDBF-F16D-6604-7636-3E522EF06D14}"/>
              </a:ext>
            </a:extLst>
          </p:cNvPr>
          <p:cNvSpPr txBox="1"/>
          <p:nvPr/>
        </p:nvSpPr>
        <p:spPr>
          <a:xfrm>
            <a:off x="771449" y="1804085"/>
            <a:ext cx="746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긍정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부정 라벨링을 하기 위해 </a:t>
            </a:r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별점을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 기준으로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8.94(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총 별점들의 평균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를 넘으면 긍정으로 평가하여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1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을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넘지 못 하면 부정으로 평가하여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0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을 </a:t>
            </a:r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라벨링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 한다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.</a:t>
            </a:r>
            <a:endParaRPr lang="ko-KR" altLang="en-US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F40670-114F-D099-7D2D-B21E2AB5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1787"/>
            <a:ext cx="3400425" cy="1114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AAA4CA-55D7-2A5F-8532-AFE37263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0084"/>
            <a:ext cx="5429250" cy="1047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C8821-0EE6-47DC-F087-BE90C5B8762E}"/>
              </a:ext>
            </a:extLst>
          </p:cNvPr>
          <p:cNvSpPr txBox="1"/>
          <p:nvPr/>
        </p:nvSpPr>
        <p:spPr>
          <a:xfrm>
            <a:off x="771449" y="4111147"/>
            <a:ext cx="245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별점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 평균 구하기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74DC2-98A4-2F38-4DBF-A1C46C15F1ED}"/>
              </a:ext>
            </a:extLst>
          </p:cNvPr>
          <p:cNvSpPr txBox="1"/>
          <p:nvPr/>
        </p:nvSpPr>
        <p:spPr>
          <a:xfrm>
            <a:off x="771449" y="5827045"/>
            <a:ext cx="54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Rank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가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8.94 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안에 존재하면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label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은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0, 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아니라면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label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은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1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로 </a:t>
            </a:r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라벨링</a:t>
            </a:r>
            <a:endParaRPr lang="ko-KR" altLang="en-US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18B53A-C8B0-90BD-3D98-84CE9B00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83" y="2502820"/>
            <a:ext cx="3829050" cy="3324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A112-D3E4-2551-236C-AFD06E6033AE}"/>
              </a:ext>
            </a:extLst>
          </p:cNvPr>
          <p:cNvSpPr txBox="1"/>
          <p:nvPr/>
        </p:nvSpPr>
        <p:spPr>
          <a:xfrm>
            <a:off x="8109463" y="6104044"/>
            <a:ext cx="218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라벨링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 결과 시각화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94273-D647-6D81-97A0-1DCB7599A7C6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17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2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386D402-37D5-0029-7187-EE1869156770}"/>
              </a:ext>
            </a:extLst>
          </p:cNvPr>
          <p:cNvSpPr txBox="1">
            <a:spLocks/>
          </p:cNvSpPr>
          <p:nvPr/>
        </p:nvSpPr>
        <p:spPr>
          <a:xfrm>
            <a:off x="705678" y="1036213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 평가 후기 수 시각화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F9B2A9-2F0B-7342-91DD-F4801296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03" y="1593600"/>
            <a:ext cx="9668435" cy="5024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FA5F8-695D-5BEE-892B-9BD2A8DB4E37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8" name="AutoShape 53"/>
          <p:cNvSpPr/>
          <p:nvPr/>
        </p:nvSpPr>
        <p:spPr>
          <a:xfrm>
            <a:off x="-286526" y="117601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3410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B27F40-19BC-9E41-CBF6-CDFA483F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4017"/>
            <a:ext cx="12192000" cy="262996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8928D4-2E9A-18EC-069C-D1A635690DA8}"/>
              </a:ext>
            </a:extLst>
          </p:cNvPr>
          <p:cNvSpPr txBox="1">
            <a:spLocks/>
          </p:cNvSpPr>
          <p:nvPr/>
        </p:nvSpPr>
        <p:spPr>
          <a:xfrm>
            <a:off x="705678" y="1129416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판매량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E5FD-1E16-46E7-D267-69CF98466A6D}"/>
              </a:ext>
            </a:extLst>
          </p:cNvPr>
          <p:cNvSpPr txBox="1"/>
          <p:nvPr/>
        </p:nvSpPr>
        <p:spPr>
          <a:xfrm>
            <a:off x="2794715" y="5370490"/>
            <a:ext cx="660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후기 수의 시각화 단위는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50, 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판매량의 시각화 단위는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2000</a:t>
            </a:r>
          </a:p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이를 맞춰주기 위해 </a:t>
            </a:r>
            <a:r>
              <a:rPr lang="en-US" altLang="ko-KR" dirty="0" err="1">
                <a:solidFill>
                  <a:prstClr val="black"/>
                </a:solidFill>
                <a:ea typeface="나눔스퀘어 Bold" panose="020B0600000101010101"/>
              </a:rPr>
              <a:t>MinMaxScaling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을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D928B-2973-94D7-9B78-233995D119CA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9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569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AC1819-088F-915C-6C4B-77BAB0C6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1" y="1519707"/>
            <a:ext cx="10270699" cy="533829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7F72779-3D11-5C8A-D610-C07AD973A492}"/>
              </a:ext>
            </a:extLst>
          </p:cNvPr>
          <p:cNvSpPr txBox="1">
            <a:spLocks/>
          </p:cNvSpPr>
          <p:nvPr/>
        </p:nvSpPr>
        <p:spPr>
          <a:xfrm>
            <a:off x="705677" y="1045737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 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판매량 및 오너 평가 후기 수 시각화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D90D5-E796-DFD4-C878-47E1E938DBE0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7" name="AutoShape 53"/>
          <p:cNvSpPr/>
          <p:nvPr/>
        </p:nvSpPr>
        <p:spPr>
          <a:xfrm>
            <a:off x="-286526" y="1192846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7299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EE1563-0E6F-7869-5257-FB6A46DC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7" y="2766944"/>
            <a:ext cx="4235350" cy="284884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1B84B35-4625-3BE0-DF89-0051A4623456}"/>
              </a:ext>
            </a:extLst>
          </p:cNvPr>
          <p:cNvSpPr txBox="1">
            <a:spLocks/>
          </p:cNvSpPr>
          <p:nvPr/>
        </p:nvSpPr>
        <p:spPr>
          <a:xfrm>
            <a:off x="823334" y="1117239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월별 전기차 판매량 및 오너 평가 후기 수 시각화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673B0-5E8F-E1C0-A88B-CA9AE79CF21F}"/>
              </a:ext>
            </a:extLst>
          </p:cNvPr>
          <p:cNvSpPr txBox="1"/>
          <p:nvPr/>
        </p:nvSpPr>
        <p:spPr>
          <a:xfrm>
            <a:off x="2765050" y="5779369"/>
            <a:ext cx="1365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ko-KR" sz="3200" dirty="0">
                <a:solidFill>
                  <a:prstClr val="black"/>
                </a:solidFill>
                <a:ea typeface="나눔스퀘어 Bold" panose="020B0600000101010101"/>
              </a:rPr>
              <a:t>HOW?</a:t>
            </a:r>
            <a:endParaRPr lang="ko-KR" altLang="en-US" sz="32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A5E865-EBAC-C5CB-731B-3FB39D1E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218" y="2638124"/>
            <a:ext cx="4619625" cy="33337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3BB834A-97BF-0F0E-FFF3-42EBBA8256F5}"/>
              </a:ext>
            </a:extLst>
          </p:cNvPr>
          <p:cNvSpPr/>
          <p:nvPr/>
        </p:nvSpPr>
        <p:spPr>
          <a:xfrm>
            <a:off x="5487587" y="3749423"/>
            <a:ext cx="1111624" cy="72614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ea typeface="나눔스퀘어 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E7E69-9824-24EA-7095-B4EC38B64F35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12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299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A9D5B04-0523-88AC-4DED-AE2457F1B48B}"/>
              </a:ext>
            </a:extLst>
          </p:cNvPr>
          <p:cNvSpPr txBox="1">
            <a:spLocks/>
          </p:cNvSpPr>
          <p:nvPr/>
        </p:nvSpPr>
        <p:spPr>
          <a:xfrm>
            <a:off x="823335" y="1068207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오너평가 토픽모델링</a:t>
            </a:r>
          </a:p>
          <a:p>
            <a:pPr>
              <a:buFont typeface="Calibri" panose="020B0604020202020204" pitchFamily="34" charset="0"/>
              <a:buChar char="-"/>
            </a:pP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060C72-FDC0-8E14-A754-B3ACCEE4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5" y="1586238"/>
            <a:ext cx="9251607" cy="4902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02FCD-37EE-08DE-2294-33602009CA09}"/>
              </a:ext>
            </a:extLst>
          </p:cNvPr>
          <p:cNvSpPr txBox="1"/>
          <p:nvPr/>
        </p:nvSpPr>
        <p:spPr>
          <a:xfrm>
            <a:off x="3954161" y="6488668"/>
            <a:ext cx="428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  <a:ea typeface="나눔스퀘어 Bold" panose="020B0600000101010101"/>
              </a:rPr>
              <a:t>11</a:t>
            </a:r>
            <a:r>
              <a:rPr lang="ko-KR" altLang="en-US" sz="1400" dirty="0">
                <a:solidFill>
                  <a:prstClr val="black"/>
                </a:solidFill>
                <a:ea typeface="나눔스퀘어 Bold" panose="020B0600000101010101"/>
              </a:rPr>
              <a:t>월 긍정적 후기 토픽 모델링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1AA5D-7D3D-1F64-65E8-F36DDD21B337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8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2418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33E5E94-4263-72EA-BAF3-0B07E44A4E65}"/>
              </a:ext>
            </a:extLst>
          </p:cNvPr>
          <p:cNvSpPr txBox="1">
            <a:spLocks/>
          </p:cNvSpPr>
          <p:nvPr/>
        </p:nvSpPr>
        <p:spPr>
          <a:xfrm>
            <a:off x="823333" y="1129931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오너평가 토픽모델링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28C343-5413-CC2C-EB81-EA7761D2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9961"/>
            <a:ext cx="9867900" cy="5095875"/>
          </a:xfrm>
          <a:prstGeom prst="rect">
            <a:avLst/>
          </a:prstGeom>
        </p:spPr>
      </p:pic>
      <p:sp>
        <p:nvSpPr>
          <p:cNvPr id="7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443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0461479-3157-C657-C9DF-6B77539EC0CC}"/>
              </a:ext>
            </a:extLst>
          </p:cNvPr>
          <p:cNvSpPr txBox="1">
            <a:spLocks/>
          </p:cNvSpPr>
          <p:nvPr/>
        </p:nvSpPr>
        <p:spPr>
          <a:xfrm>
            <a:off x="705677" y="1110650"/>
            <a:ext cx="10780643" cy="74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ea typeface="나눔스퀘어 Bold" panose="020B0600000101010101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년 월별 전기차 오너평가 대표 </a:t>
            </a:r>
            <a:r>
              <a:rPr lang="ko-KR" altLang="en-US" sz="1800" dirty="0" err="1">
                <a:solidFill>
                  <a:prstClr val="black"/>
                </a:solidFill>
                <a:ea typeface="나눔스퀘어 Bold" panose="020B0600000101010101"/>
              </a:rPr>
              <a:t>최빈단어</a:t>
            </a:r>
            <a:r>
              <a:rPr lang="ko-KR" altLang="en-US" sz="1800" dirty="0">
                <a:solidFill>
                  <a:prstClr val="black"/>
                </a:solidFill>
                <a:ea typeface="나눔스퀘어 Bold" panose="020B0600000101010101"/>
              </a:rPr>
              <a:t> 감성분석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61E6A-CBEA-2961-E6E7-46D3FE2D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11" y="1764939"/>
            <a:ext cx="1311660" cy="4405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E58ED1-808F-D87C-0DD9-059059A6C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205" y="2124585"/>
            <a:ext cx="3657600" cy="3686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6003EDF-BC9B-0F8A-B4D4-FC2E145CB485}"/>
              </a:ext>
            </a:extLst>
          </p:cNvPr>
          <p:cNvSpPr txBox="1">
            <a:spLocks/>
          </p:cNvSpPr>
          <p:nvPr/>
        </p:nvSpPr>
        <p:spPr>
          <a:xfrm>
            <a:off x="7609535" y="2024541"/>
            <a:ext cx="4347855" cy="1656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prstClr val="black"/>
                </a:solidFill>
                <a:ea typeface="나눔스퀘어 Bold" panose="020B0600000101010101"/>
              </a:rPr>
              <a:t>KNU </a:t>
            </a:r>
            <a:r>
              <a:rPr lang="ko-KR" altLang="en-US" sz="2400" dirty="0">
                <a:solidFill>
                  <a:prstClr val="black"/>
                </a:solidFill>
                <a:ea typeface="나눔스퀘어 Bold" panose="020B0600000101010101"/>
              </a:rPr>
              <a:t>한국어 감성사전을 </a:t>
            </a:r>
            <a:endParaRPr lang="en-US" altLang="ko-KR" sz="24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prstClr val="black"/>
                </a:solidFill>
                <a:ea typeface="나눔스퀘어 Bold" panose="020B0600000101010101"/>
              </a:rPr>
              <a:t>통해 감성분석 실시</a:t>
            </a:r>
            <a:endParaRPr lang="en-US" altLang="ko-KR" sz="24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prstClr val="black"/>
                </a:solidFill>
                <a:ea typeface="나눔스퀘어 Bold" panose="020B0600000101010101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ea typeface="나눔스퀘어 Bold" panose="020B0600000101010101"/>
              </a:rPr>
              <a:t>출처 </a:t>
            </a:r>
            <a:r>
              <a:rPr lang="en-US" altLang="ko-KR" sz="1400" dirty="0">
                <a:solidFill>
                  <a:prstClr val="black"/>
                </a:solidFill>
                <a:ea typeface="나눔스퀘어 Bold" panose="020B0600000101010101"/>
              </a:rPr>
              <a:t>: </a:t>
            </a:r>
            <a:r>
              <a:rPr lang="en-US" altLang="ko-KR" sz="1400" dirty="0">
                <a:solidFill>
                  <a:prstClr val="black"/>
                </a:solidFill>
                <a:ea typeface="나눔스퀘어 Bold" panose="020B0600000101010101"/>
                <a:hlinkClick r:id="rId5"/>
              </a:rPr>
              <a:t>https://github.com/park1200656/KnuSentiLex</a:t>
            </a:r>
            <a:r>
              <a:rPr lang="en-US" altLang="ko-KR" sz="1400" dirty="0">
                <a:solidFill>
                  <a:prstClr val="black"/>
                </a:solidFill>
                <a:ea typeface="나눔스퀘어 Bold" panose="020B0600000101010101"/>
              </a:rPr>
              <a:t>) </a:t>
            </a:r>
            <a:endParaRPr lang="ko-KR" altLang="en-US" sz="14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C8DD1-E2DC-181E-07BD-D61B3205DE23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9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ADAE17-CC29-2CB2-8488-6300E38B7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672" y="3325488"/>
            <a:ext cx="3541580" cy="28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2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-204650" y="986518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58266" y="1457325"/>
            <a:ext cx="11107554" cy="1998144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609417" latinLnBrk="0">
                <a:lnSpc>
                  <a:spcPts val="2166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54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849086" y="3839407"/>
            <a:ext cx="2084613" cy="203126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6"/>
          <p:cNvSpPr txBox="1"/>
          <p:nvPr/>
        </p:nvSpPr>
        <p:spPr>
          <a:xfrm>
            <a:off x="1175083" y="4702100"/>
            <a:ext cx="143262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spc="-80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충전소</a:t>
            </a:r>
            <a:endParaRPr lang="en-US" sz="2400" spc="-80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3437556" y="3839406"/>
            <a:ext cx="2084613" cy="2031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9059636" y="3827093"/>
            <a:ext cx="2084613" cy="203126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6215453" y="3846769"/>
            <a:ext cx="2084613" cy="20312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763552" y="4702100"/>
            <a:ext cx="143262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spc="-80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보조금</a:t>
            </a:r>
            <a:endParaRPr lang="en-US" sz="2400" spc="-80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28" name="TextBox 26"/>
          <p:cNvSpPr txBox="1"/>
          <p:nvPr/>
        </p:nvSpPr>
        <p:spPr>
          <a:xfrm>
            <a:off x="6430157" y="4694199"/>
            <a:ext cx="1655204" cy="325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spc="-80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연료비</a:t>
            </a:r>
            <a:endParaRPr lang="en-US" sz="2400" spc="-80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9385633" y="4702100"/>
            <a:ext cx="143262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2400" spc="-80" dirty="0">
                <a:solidFill>
                  <a:schemeClr val="bg1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소비자 인식</a:t>
            </a:r>
            <a:endParaRPr lang="en-US" sz="2400" spc="-80" dirty="0">
              <a:solidFill>
                <a:schemeClr val="bg1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49086" y="678544"/>
            <a:ext cx="440638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목표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932647" y="1911376"/>
            <a:ext cx="10358791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endParaRPr lang="en-US" altLang="ko-KR" spc="-29" dirty="0">
              <a:solidFill>
                <a:srgbClr val="494949"/>
              </a:solidFill>
              <a:ea typeface="나눔스퀘어라운드OTF Bold"/>
            </a:endParaRPr>
          </a:p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endParaRPr lang="en-US" altLang="ko-KR" spc="-29" dirty="0">
              <a:solidFill>
                <a:srgbClr val="494949"/>
              </a:solidFill>
              <a:ea typeface="나눔스퀘어라운드OTF Bold"/>
            </a:endParaRPr>
          </a:p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충전소</a:t>
            </a:r>
            <a:r>
              <a:rPr lang="en-US" altLang="ko-KR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 보조금</a:t>
            </a:r>
            <a:r>
              <a:rPr lang="en-US" altLang="ko-KR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연료비</a:t>
            </a:r>
            <a:r>
              <a:rPr lang="en-US" altLang="ko-KR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소비자 인식이 전기차 판매량과 연관이 있는지 시각화</a:t>
            </a:r>
            <a:r>
              <a:rPr lang="en-US" altLang="ko-KR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토픽 모델링</a:t>
            </a:r>
            <a:r>
              <a:rPr lang="en-US" altLang="ko-KR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 Bold" pitchFamily="34" charset="-127"/>
                <a:ea typeface="나눔스퀘어OTF Bold" pitchFamily="34" charset="-127"/>
              </a:rPr>
              <a:t>감성 분석으로 확인</a:t>
            </a:r>
            <a:endParaRPr lang="en-US" altLang="ko-KR" spc="-29" dirty="0">
              <a:solidFill>
                <a:srgbClr val="494949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endParaRPr lang="en-US" spc="-29" dirty="0">
              <a:solidFill>
                <a:srgbClr val="494949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endParaRPr lang="en-US" spc="-29" dirty="0">
              <a:solidFill>
                <a:srgbClr val="494949"/>
              </a:solidFill>
              <a:ea typeface="나눔스퀘어라운드OTF Bold"/>
            </a:endParaRPr>
          </a:p>
        </p:txBody>
      </p:sp>
    </p:spTree>
    <p:extLst>
      <p:ext uri="{BB962C8B-B14F-4D97-AF65-F5344CB8AC3E}">
        <p14:creationId xmlns:p14="http://schemas.microsoft.com/office/powerpoint/2010/main" val="655356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1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4A7D47-BC34-5325-B7B8-3EB78E58E211}"/>
              </a:ext>
            </a:extLst>
          </p:cNvPr>
          <p:cNvSpPr txBox="1">
            <a:spLocks/>
          </p:cNvSpPr>
          <p:nvPr/>
        </p:nvSpPr>
        <p:spPr>
          <a:xfrm>
            <a:off x="823335" y="1138941"/>
            <a:ext cx="10780643" cy="5857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2021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~ 2022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년 월별 전기차 오너평가 대표 </a:t>
            </a:r>
            <a:r>
              <a:rPr lang="ko-KR" altLang="en-US" sz="1800" dirty="0" err="1">
                <a:solidFill>
                  <a:prstClr val="black"/>
                </a:solidFill>
                <a:latin typeface="나눔스퀘어 Bold"/>
                <a:ea typeface="나눔스퀘어 Bold"/>
              </a:rPr>
              <a:t>최빈단어</a:t>
            </a:r>
            <a:r>
              <a:rPr lang="ko-KR" altLang="en-US" sz="1800" dirty="0">
                <a:solidFill>
                  <a:prstClr val="black"/>
                </a:solidFill>
                <a:latin typeface="나눔스퀘어 Bold"/>
                <a:ea typeface="나눔스퀘어 Bold"/>
              </a:rPr>
              <a:t> 감성분석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FCD9-E97B-42D5-4310-BFBB0849EE6C}"/>
              </a:ext>
            </a:extLst>
          </p:cNvPr>
          <p:cNvSpPr txBox="1"/>
          <p:nvPr/>
        </p:nvSpPr>
        <p:spPr>
          <a:xfrm>
            <a:off x="5007395" y="2579928"/>
            <a:ext cx="55261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sz="2400" b="1" dirty="0">
                <a:solidFill>
                  <a:prstClr val="black"/>
                </a:solidFill>
                <a:ea typeface="나눔스퀘어 Bold" panose="020B0600000101010101"/>
              </a:rPr>
              <a:t>감성분석 결론</a:t>
            </a:r>
            <a:endParaRPr lang="en-US" altLang="ko-KR" sz="2400" b="1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연관성 확인 결과 감정분석과 판매량의 연관성은 크게 보이지 않음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감성분석 점수의 평균이 약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4.6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으로 증가한다면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4.6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을 넘어야 되는데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22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03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월의 경우에는 넘지 못 하는 모습을 보여준다</a:t>
            </a:r>
            <a:r>
              <a:rPr lang="en-US" altLang="ko-KR" dirty="0">
                <a:solidFill>
                  <a:prstClr val="black"/>
                </a:solidFill>
                <a:ea typeface="나눔스퀘어 Bold" panose="020B0600000101010101"/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판매량에 집중하여 차량을 구매하게 되는 이유와 급증하는 판매량에 맞게 관심도가 늘어난 이유를 찾는 방향으로 선회함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07471-7553-A65A-4EFA-793C77004A2C}"/>
              </a:ext>
            </a:extLst>
          </p:cNvPr>
          <p:cNvSpPr txBox="1"/>
          <p:nvPr/>
        </p:nvSpPr>
        <p:spPr>
          <a:xfrm>
            <a:off x="843276" y="100446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dirty="0">
                <a:solidFill>
                  <a:prstClr val="white"/>
                </a:solidFill>
                <a:ea typeface="나눔스퀘어 Bold" panose="020B0600000101010101"/>
              </a:rPr>
              <a:t>전기차 판매량과 전기차 오너평가</a:t>
            </a:r>
            <a:endParaRPr lang="ko-KR" altLang="en-US" sz="3600" spc="-300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9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AC032-D8F9-08D0-5EBF-D60DCE6C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5" y="1504186"/>
            <a:ext cx="3619500" cy="2686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36D4EC-FF6D-73AC-1C88-A4577C95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7" y="4256488"/>
            <a:ext cx="3595498" cy="25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ko-KR" sz="4000" b="1" dirty="0">
                  <a:solidFill>
                    <a:prstClr val="white"/>
                  </a:solidFill>
                  <a:latin typeface="나눔스퀘어 Bold"/>
                  <a:ea typeface="나눔스퀘어 Bold" panose="020B0600000101010101"/>
                </a:rPr>
                <a:t>Part 2,</a:t>
              </a:r>
              <a:endParaRPr lang="ko-KR" altLang="en-US" sz="4000" b="1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3655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ko-KR" altLang="en-US" sz="2800" spc="-300" dirty="0">
                  <a:solidFill>
                    <a:prstClr val="white"/>
                  </a:solidFill>
                  <a:latin typeface="나눔스퀘어 Bold"/>
                  <a:ea typeface="나눔스퀘어 Bold" panose="020B0600000101010101"/>
                </a:rPr>
                <a:t>전기차 판매량 변화 원인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841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D4B2-0910-8896-27E1-A828F3DF2E06}"/>
              </a:ext>
            </a:extLst>
          </p:cNvPr>
          <p:cNvSpPr txBox="1"/>
          <p:nvPr/>
        </p:nvSpPr>
        <p:spPr>
          <a:xfrm>
            <a:off x="852669" y="1084521"/>
            <a:ext cx="28278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월별 전기차 판매량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21.07~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22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월 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12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월까지 전기차 판매량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8BCB30-7F0F-9C75-808F-F964F436FF4F}"/>
              </a:ext>
            </a:extLst>
          </p:cNvPr>
          <p:cNvGrpSpPr/>
          <p:nvPr/>
        </p:nvGrpSpPr>
        <p:grpSpPr>
          <a:xfrm>
            <a:off x="843276" y="1909243"/>
            <a:ext cx="10314044" cy="4030001"/>
            <a:chOff x="766332" y="1828514"/>
            <a:chExt cx="10923670" cy="437094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8AA353A-EDE2-70D6-5E59-0644681AA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32" y="1828514"/>
              <a:ext cx="10923670" cy="4370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B37E0E5-A36A-38BE-43FF-003C5B99AABE}"/>
                </a:ext>
              </a:extLst>
            </p:cNvPr>
            <p:cNvSpPr/>
            <p:nvPr/>
          </p:nvSpPr>
          <p:spPr>
            <a:xfrm>
              <a:off x="3545069" y="3158854"/>
              <a:ext cx="914399" cy="130386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dirty="0">
                <a:solidFill>
                  <a:prstClr val="white"/>
                </a:solidFill>
                <a:ea typeface="나눔스퀘어 Bold" panose="020B0600000101010101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69C9503-5F27-902D-9807-E0EDF345202B}"/>
                </a:ext>
              </a:extLst>
            </p:cNvPr>
            <p:cNvSpPr/>
            <p:nvPr/>
          </p:nvSpPr>
          <p:spPr>
            <a:xfrm>
              <a:off x="5813300" y="2083588"/>
              <a:ext cx="829734" cy="210820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dirty="0">
                <a:solidFill>
                  <a:prstClr val="white"/>
                </a:solidFill>
                <a:ea typeface="나눔스퀘어 Bold" panose="020B0600000101010101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96A6EF8-B001-00C0-7A6D-8B81DDC185F0}"/>
                </a:ext>
              </a:extLst>
            </p:cNvPr>
            <p:cNvSpPr/>
            <p:nvPr/>
          </p:nvSpPr>
          <p:spPr>
            <a:xfrm>
              <a:off x="7040966" y="2439187"/>
              <a:ext cx="829734" cy="194733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dirty="0">
                <a:solidFill>
                  <a:prstClr val="white"/>
                </a:solidFill>
                <a:ea typeface="나눔스퀘어 Bold" panose="020B0600000101010101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990712A-451D-7125-B0D1-A1451529FE67}"/>
                </a:ext>
              </a:extLst>
            </p:cNvPr>
            <p:cNvSpPr/>
            <p:nvPr/>
          </p:nvSpPr>
          <p:spPr>
            <a:xfrm>
              <a:off x="8180150" y="1888009"/>
              <a:ext cx="829734" cy="174498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dirty="0">
                <a:solidFill>
                  <a:prstClr val="white"/>
                </a:solidFill>
                <a:ea typeface="나눔스퀘어 Bold" panose="020B0600000101010101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E2F729-8ABB-1C73-4492-8283314FC412}"/>
              </a:ext>
            </a:extLst>
          </p:cNvPr>
          <p:cNvSpPr txBox="1"/>
          <p:nvPr/>
        </p:nvSpPr>
        <p:spPr>
          <a:xfrm>
            <a:off x="843276" y="6006913"/>
            <a:ext cx="891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전기차 판매가 급격히 변화하는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4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구간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(21.12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월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22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04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월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22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06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월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22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년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08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월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에서 </a:t>
            </a:r>
            <a:endParaRPr lang="en-US" altLang="ko-KR" sz="16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토픽 모델링을 통해서 판매량 변화에 대한 원인 파악 진행</a:t>
            </a:r>
          </a:p>
        </p:txBody>
      </p:sp>
      <p:sp>
        <p:nvSpPr>
          <p:cNvPr id="13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2307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CAA6D-2E00-A9D5-A36C-3953A36D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677987"/>
            <a:ext cx="4015595" cy="5079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ED9C7-BBBC-819C-FA5E-9929CF2D508D}"/>
              </a:ext>
            </a:extLst>
          </p:cNvPr>
          <p:cNvSpPr txBox="1"/>
          <p:nvPr/>
        </p:nvSpPr>
        <p:spPr>
          <a:xfrm>
            <a:off x="823335" y="1046744"/>
            <a:ext cx="27770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월별 전기차 판매량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네이버 기사 </a:t>
            </a:r>
            <a:r>
              <a:rPr lang="ko-KR" altLang="en-US" sz="1100" dirty="0" err="1">
                <a:solidFill>
                  <a:prstClr val="black"/>
                </a:solidFill>
                <a:ea typeface="나눔스퀘어 Bold" panose="020B0600000101010101"/>
              </a:rPr>
              <a:t>크롤링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 코드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  <a:ea typeface="나눔스퀘어 Bold" panose="020B0600000101010101"/>
              </a:rPr>
              <a:t>셀레니움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9D7792-8A5B-10D1-BC10-8C9F9996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57" y="1677987"/>
            <a:ext cx="5708964" cy="4697506"/>
          </a:xfrm>
          <a:prstGeom prst="rect">
            <a:avLst/>
          </a:prstGeom>
        </p:spPr>
      </p:pic>
      <p:sp>
        <p:nvSpPr>
          <p:cNvPr id="8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031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14500-510D-9839-EA63-3FACD4D74D91}"/>
              </a:ext>
            </a:extLst>
          </p:cNvPr>
          <p:cNvSpPr txBox="1"/>
          <p:nvPr/>
        </p:nvSpPr>
        <p:spPr>
          <a:xfrm>
            <a:off x="843276" y="1046744"/>
            <a:ext cx="33358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월별 전기차 판매량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22.08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월 네이버 기사 토픽모델링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ea typeface="나눔스퀘어 Bold" panose="020B0600000101010101"/>
              </a:rPr>
              <a:t>colab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016B60-B22E-4FA3-DC9F-0F5A44C4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35" y="1837763"/>
            <a:ext cx="4542823" cy="4377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0EA398-73B9-8E97-9A65-A4167460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671" y="1837763"/>
            <a:ext cx="4443952" cy="4377631"/>
          </a:xfrm>
          <a:prstGeom prst="rect">
            <a:avLst/>
          </a:prstGeom>
        </p:spPr>
      </p:pic>
      <p:sp>
        <p:nvSpPr>
          <p:cNvPr id="8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195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06883-9096-C10C-2CC7-C3BA4669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912535"/>
            <a:ext cx="4638236" cy="424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CA32D-391C-DFDA-DD11-1CD1F5FE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83" y="1912535"/>
            <a:ext cx="4771100" cy="3799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4512-7F25-57BD-0594-BCFAABDE13C8}"/>
              </a:ext>
            </a:extLst>
          </p:cNvPr>
          <p:cNvSpPr txBox="1"/>
          <p:nvPr/>
        </p:nvSpPr>
        <p:spPr>
          <a:xfrm>
            <a:off x="843276" y="991176"/>
            <a:ext cx="333586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월별 전기차 판매량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22.08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월 네이버 기사 토픽모델링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(</a:t>
            </a:r>
            <a:r>
              <a:rPr lang="en-US" altLang="ko-KR" sz="1100" dirty="0" err="1">
                <a:solidFill>
                  <a:prstClr val="black"/>
                </a:solidFill>
                <a:ea typeface="나눔스퀘어 Bold" panose="020B0600000101010101"/>
              </a:rPr>
              <a:t>colab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</a:p>
        </p:txBody>
      </p:sp>
      <p:sp>
        <p:nvSpPr>
          <p:cNvPr id="8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846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318D7-35BF-9313-BF4D-313DD1843D33}"/>
              </a:ext>
            </a:extLst>
          </p:cNvPr>
          <p:cNvSpPr txBox="1"/>
          <p:nvPr/>
        </p:nvSpPr>
        <p:spPr>
          <a:xfrm>
            <a:off x="549066" y="1932937"/>
            <a:ext cx="2520000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ko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21.11</a:t>
            </a:r>
            <a:r>
              <a:rPr lang="ko-KR" altLang="en-US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월</a:t>
            </a:r>
            <a:endParaRPr lang="ko" altLang="en-US" sz="1400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1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만원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충전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스마트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보조금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설치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지원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도시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서울시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구매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최대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2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보험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배터리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스타트업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서비스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테슬라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보험사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차량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손해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업계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3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현대차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배터리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전략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만대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목표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동화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개발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투자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이상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4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사업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생산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한국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투자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산업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소재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러시아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공장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5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올해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유럽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유럽 올해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브랜드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선정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 err="1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아이오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최고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’]</a:t>
            </a:r>
          </a:p>
          <a:p>
            <a:pPr defTabSz="914400"/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75025-6148-6E37-436F-2767E611CFB0}"/>
              </a:ext>
            </a:extLst>
          </p:cNvPr>
          <p:cNvSpPr txBox="1"/>
          <p:nvPr/>
        </p:nvSpPr>
        <p:spPr>
          <a:xfrm>
            <a:off x="3360844" y="1940554"/>
            <a:ext cx="25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ko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22.04</a:t>
            </a:r>
            <a:r>
              <a:rPr lang="ko-KR" altLang="en-US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월</a:t>
            </a:r>
            <a:endParaRPr lang="ko" altLang="en-US" sz="1400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1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연료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차량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하이브리드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연료 전지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개발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수소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엔진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충전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2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모터쇼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업체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차량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 err="1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컨셉트카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모델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닛산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한국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세계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3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배터리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차량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개발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충전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주행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국내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4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한국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사업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투자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중국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회장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경제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미국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달러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5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하이브리드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개발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연료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기술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업체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에너지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미국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세계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C5AFF-B309-69BC-B18D-34367D6B9049}"/>
              </a:ext>
            </a:extLst>
          </p:cNvPr>
          <p:cNvSpPr txBox="1"/>
          <p:nvPr/>
        </p:nvSpPr>
        <p:spPr>
          <a:xfrm>
            <a:off x="6252635" y="1932937"/>
            <a:ext cx="2520000" cy="360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ko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22.06</a:t>
            </a:r>
            <a:r>
              <a:rPr lang="ko-KR" altLang="en-US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월</a:t>
            </a:r>
            <a:endParaRPr lang="ko" altLang="en-US" sz="1400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1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현대차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공장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그룹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생산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 err="1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아이오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국내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유럽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현대차 그룹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2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모델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차량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충전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출시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테슬라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국내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3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상반기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현대차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올해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지난해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증가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경차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친환 경차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4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배터리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분기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에너지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증가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이익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억원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대비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업체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솔루션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5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중국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전기차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테슬라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미국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생산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달러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C10B-CD52-6BC4-EFC2-42D101A0B7FA}"/>
              </a:ext>
            </a:extLst>
          </p:cNvPr>
          <p:cNvSpPr txBox="1"/>
          <p:nvPr/>
        </p:nvSpPr>
        <p:spPr>
          <a:xfrm>
            <a:off x="9064413" y="1932937"/>
            <a:ext cx="2520000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altLang="ko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22.08</a:t>
            </a:r>
            <a:r>
              <a:rPr lang="ko-KR" altLang="en-US" sz="1400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월</a:t>
            </a:r>
            <a:endParaRPr lang="ko" altLang="en-US" sz="1000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1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현대차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중국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판매량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미국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증가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올해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개월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2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분기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매출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억원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실적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증가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영업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대비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이익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올해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영업 이익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3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배터리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사업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서비스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생산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주행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기술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구독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4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수입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벤츠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모델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국내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 err="1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모빌리티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하이브리드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출시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대로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코리아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']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Topic 5</a:t>
            </a: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defTabSz="914400"/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['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타이어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평가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＇</a:t>
            </a:r>
            <a:r>
              <a:rPr lang="ko-KR" altLang="en-US" sz="1000" dirty="0" err="1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아이오닉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한국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한국 타이어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대비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시장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인치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비교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', '</a:t>
            </a:r>
            <a:r>
              <a:rPr lang="ko-KR" altLang="en-US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매출</a:t>
            </a:r>
            <a:r>
              <a:rPr lang="en-US" altLang="ko" sz="10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’]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ko" altLang="en-US" sz="10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C3AD-0549-E3A6-1BBD-E1FC0AE90FD3}"/>
              </a:ext>
            </a:extLst>
          </p:cNvPr>
          <p:cNvSpPr txBox="1"/>
          <p:nvPr/>
        </p:nvSpPr>
        <p:spPr>
          <a:xfrm>
            <a:off x="823335" y="1024727"/>
            <a:ext cx="2429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전기차 판매량 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변화하는 </a:t>
            </a:r>
            <a:r>
              <a:rPr lang="en-US" altLang="ko-KR" sz="1100" dirty="0">
                <a:solidFill>
                  <a:prstClr val="black"/>
                </a:solidFill>
                <a:ea typeface="나눔스퀘어 Bold" panose="020B0600000101010101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ea typeface="나눔스퀘어 Bold" panose="020B0600000101010101"/>
              </a:rPr>
              <a:t>구간에 대한 전기차 판매량으로 진행한 토픽 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09419-2F87-CBD8-CC51-AEAD5E81193C}"/>
              </a:ext>
            </a:extLst>
          </p:cNvPr>
          <p:cNvSpPr txBox="1"/>
          <p:nvPr/>
        </p:nvSpPr>
        <p:spPr>
          <a:xfrm>
            <a:off x="736599" y="5858933"/>
            <a:ext cx="9948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네이버 기사 검색을 통하여 전기차 판매량에 대한 변화를 찾아보려고 했지만 특별한 단어나 원인이 발견이 되지 않음</a:t>
            </a:r>
          </a:p>
        </p:txBody>
      </p:sp>
      <p:sp>
        <p:nvSpPr>
          <p:cNvPr id="11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3503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1878E-A618-6963-499D-952463608FA2}"/>
              </a:ext>
            </a:extLst>
          </p:cNvPr>
          <p:cNvSpPr txBox="1"/>
          <p:nvPr/>
        </p:nvSpPr>
        <p:spPr>
          <a:xfrm>
            <a:off x="8178178" y="5159028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네이버 트렌드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44D906-F810-0AB1-DCF3-A7E73C8A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79" y="1686854"/>
            <a:ext cx="5156198" cy="348918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1A5975-B0CD-B549-D795-24B5BB72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6" y="1686854"/>
            <a:ext cx="5480701" cy="348918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AD836-000E-F407-D3D6-F9A627E2964D}"/>
              </a:ext>
            </a:extLst>
          </p:cNvPr>
          <p:cNvSpPr txBox="1"/>
          <p:nvPr/>
        </p:nvSpPr>
        <p:spPr>
          <a:xfrm>
            <a:off x="2374277" y="5154153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카카오 트렌드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B4152-1449-9F70-B9CF-2459711BE412}"/>
              </a:ext>
            </a:extLst>
          </p:cNvPr>
          <p:cNvSpPr txBox="1"/>
          <p:nvPr/>
        </p:nvSpPr>
        <p:spPr>
          <a:xfrm>
            <a:off x="843276" y="5588003"/>
            <a:ext cx="9001470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전기차 </a:t>
            </a:r>
            <a:r>
              <a:rPr lang="ko-KR" altLang="en-US" sz="1200" dirty="0" err="1">
                <a:solidFill>
                  <a:prstClr val="black"/>
                </a:solidFill>
                <a:ea typeface="나눔스퀘어 Bold" panose="020B0600000101010101"/>
              </a:rPr>
              <a:t>검색량은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ea typeface="나눔스퀘어 Bold" panose="020B0600000101010101"/>
              </a:rPr>
              <a:t>20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년도부터 꾸준하게 검색되고 있음</a:t>
            </a:r>
            <a:endParaRPr lang="en-US" altLang="ko-KR" sz="12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a typeface="나눔스퀘어 Bold" panose="020B0600000101010101"/>
              </a:rPr>
              <a:t>EV6, </a:t>
            </a:r>
            <a:r>
              <a:rPr lang="ko-KR" altLang="en-US" sz="1200" dirty="0" err="1">
                <a:solidFill>
                  <a:prstClr val="black"/>
                </a:solidFill>
                <a:ea typeface="나눔스퀘어 Bold" panose="020B0600000101010101"/>
              </a:rPr>
              <a:t>아이오닉</a:t>
            </a:r>
            <a:r>
              <a:rPr lang="en-US" altLang="ko-KR" sz="1200" dirty="0">
                <a:solidFill>
                  <a:prstClr val="black"/>
                </a:solidFill>
                <a:ea typeface="나눔스퀘어 Bold" panose="020B0600000101010101"/>
              </a:rPr>
              <a:t>6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 신차 발표 이후에 해당 차종에 대한 </a:t>
            </a:r>
            <a:r>
              <a:rPr lang="ko-KR" altLang="en-US" sz="1200" dirty="0" err="1">
                <a:solidFill>
                  <a:prstClr val="black"/>
                </a:solidFill>
                <a:ea typeface="나눔스퀘어 Bold" panose="020B0600000101010101"/>
              </a:rPr>
              <a:t>검색량이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 전기차 검색어와 같은 수준의 높은 관심을 받고 있음</a:t>
            </a:r>
            <a:endParaRPr lang="en-US" altLang="ko-KR" sz="12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테슬라 자체에 대한 </a:t>
            </a:r>
            <a:r>
              <a:rPr lang="ko-KR" altLang="en-US" sz="1200" dirty="0" err="1">
                <a:solidFill>
                  <a:prstClr val="black"/>
                </a:solidFill>
                <a:ea typeface="나눔스퀘어 Bold" panose="020B0600000101010101"/>
              </a:rPr>
              <a:t>검색량은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 높은데 비해 테슬라 전기차 모델에 대한 </a:t>
            </a:r>
            <a:r>
              <a:rPr lang="ko-KR" altLang="en-US" sz="1200" dirty="0" err="1">
                <a:solidFill>
                  <a:prstClr val="black"/>
                </a:solidFill>
                <a:ea typeface="나눔스퀘어 Bold" panose="020B0600000101010101"/>
              </a:rPr>
              <a:t>검색량은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 떨어짐</a:t>
            </a:r>
            <a:endParaRPr lang="en-US" altLang="ko-KR" sz="1200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ea typeface="나눔스퀘어 Bold" panose="020B0600000101010101"/>
              </a:rPr>
              <a:t>     (</a:t>
            </a:r>
            <a:r>
              <a:rPr lang="ko-KR" altLang="en-US" sz="1200" dirty="0">
                <a:solidFill>
                  <a:prstClr val="black"/>
                </a:solidFill>
                <a:ea typeface="나눔스퀘어 Bold" panose="020B0600000101010101"/>
              </a:rPr>
              <a:t>주식 테슬라 키워드와 겹쳐서 발생하는 문제</a:t>
            </a:r>
            <a:r>
              <a:rPr lang="en-US" altLang="ko-KR" sz="12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  <a:endParaRPr lang="ko-KR" altLang="en-US" sz="12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1BCDE-28EC-0050-0E02-43AA12454111}"/>
              </a:ext>
            </a:extLst>
          </p:cNvPr>
          <p:cNvSpPr txBox="1"/>
          <p:nvPr/>
        </p:nvSpPr>
        <p:spPr>
          <a:xfrm>
            <a:off x="823335" y="1084521"/>
            <a:ext cx="242993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b="1" dirty="0">
                <a:solidFill>
                  <a:prstClr val="black"/>
                </a:solidFill>
                <a:latin typeface="나눔스퀘어 Bold"/>
                <a:ea typeface="나눔스퀘어 Bold"/>
              </a:rPr>
              <a:t>트렌드 분석</a:t>
            </a:r>
            <a:endParaRPr lang="en-US" altLang="ko-KR" b="1" dirty="0">
              <a:solidFill>
                <a:prstClr val="black"/>
              </a:solidFill>
              <a:latin typeface="나눔스퀘어 Bold"/>
              <a:ea typeface="나눔스퀘어 Bold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prstClr val="black"/>
                </a:solidFill>
                <a:ea typeface="나눔스퀘어 Bold" panose="020B0600000101010101"/>
              </a:rPr>
              <a:t>검색량</a:t>
            </a: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 분석</a:t>
            </a:r>
            <a:endParaRPr lang="en-US" altLang="ko-KR" sz="105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4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305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6EE9D-0839-5E89-B5FE-83D392A5A332}"/>
              </a:ext>
            </a:extLst>
          </p:cNvPr>
          <p:cNvSpPr txBox="1"/>
          <p:nvPr/>
        </p:nvSpPr>
        <p:spPr>
          <a:xfrm>
            <a:off x="843276" y="5241346"/>
            <a:ext cx="813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전기차 관련기사 경제 분야 키워드에서 항상 </a:t>
            </a:r>
            <a:r>
              <a:rPr lang="en-US" altLang="ko-KR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위권내에 올라왔으며 </a:t>
            </a:r>
            <a:endParaRPr lang="en-US" altLang="ko-KR" sz="1400" dirty="0">
              <a:solidFill>
                <a:prstClr val="black"/>
              </a:solidFill>
              <a:latin typeface="나눔스퀘어 Bold"/>
              <a:ea typeface="나눔스퀘어 Bold"/>
            </a:endParaRPr>
          </a:p>
          <a:p>
            <a:pPr defTabSz="914400"/>
            <a:r>
              <a:rPr lang="en-US" altLang="ko-KR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최근 </a:t>
            </a:r>
            <a:r>
              <a:rPr lang="en-US" altLang="ko-KR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년간 경제 키워드 순위에서 평균 </a:t>
            </a:r>
            <a:r>
              <a:rPr lang="en-US" altLang="ko-KR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나눔스퀘어 Bold"/>
                <a:ea typeface="나눔스퀘어 Bold"/>
              </a:rPr>
              <a:t>등을 차지할 정도로 높은 관심을 받음</a:t>
            </a:r>
            <a:endParaRPr lang="en-US" altLang="ko-KR" sz="1400" dirty="0">
              <a:solidFill>
                <a:prstClr val="black"/>
              </a:solidFill>
              <a:latin typeface="나눔스퀘어 Bold"/>
              <a:ea typeface="나눔스퀘어 Bold"/>
            </a:endParaRPr>
          </a:p>
          <a:p>
            <a:pPr defTabSz="914400"/>
            <a:r>
              <a:rPr lang="en-US" altLang="ko-KR" sz="1100" dirty="0">
                <a:solidFill>
                  <a:prstClr val="black"/>
                </a:solidFill>
                <a:latin typeface="나눔스퀘어 Bold"/>
                <a:ea typeface="나눔스퀘어 Bold"/>
              </a:rPr>
              <a:t>       (</a:t>
            </a:r>
            <a:r>
              <a:rPr lang="ko-KR" altLang="en-US" sz="1100" dirty="0">
                <a:solidFill>
                  <a:prstClr val="black"/>
                </a:solidFill>
                <a:latin typeface="나눔스퀘어 Bold"/>
                <a:ea typeface="나눔스퀘어 Bold"/>
              </a:rPr>
              <a:t>출처</a:t>
            </a:r>
            <a:r>
              <a:rPr lang="en-US" altLang="ko-KR" sz="1100" dirty="0">
                <a:solidFill>
                  <a:prstClr val="black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 sz="1100" dirty="0">
                <a:solidFill>
                  <a:prstClr val="black"/>
                </a:solidFill>
                <a:latin typeface="나눔스퀘어 Bold"/>
                <a:ea typeface="나눔스퀘어 Bold"/>
              </a:rPr>
              <a:t>뉴스기반통계검색</a:t>
            </a:r>
            <a:r>
              <a:rPr lang="en-US" altLang="ko-KR" sz="1100" dirty="0">
                <a:solidFill>
                  <a:prstClr val="black"/>
                </a:solidFill>
                <a:latin typeface="나눔스퀘어 Bold"/>
                <a:ea typeface="나눔스퀘어 Bold"/>
              </a:rPr>
              <a:t>https://data.kostat.go.kr/social/keyword/index.do)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4F8CF-B9AF-C7A2-E5F8-9CDEBE8A997D}"/>
              </a:ext>
            </a:extLst>
          </p:cNvPr>
          <p:cNvSpPr txBox="1"/>
          <p:nvPr/>
        </p:nvSpPr>
        <p:spPr>
          <a:xfrm>
            <a:off x="843276" y="1084519"/>
            <a:ext cx="50884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b="1" dirty="0">
                <a:solidFill>
                  <a:prstClr val="black"/>
                </a:solidFill>
                <a:ea typeface="나눔스퀘어 Bold" panose="020B0600000101010101"/>
              </a:rPr>
              <a:t>트렌드 분석</a:t>
            </a:r>
            <a:endParaRPr lang="en-US" altLang="ko-KR" b="1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관련뉴스 </a:t>
            </a:r>
            <a:r>
              <a:rPr lang="ko-KR" altLang="en-US" sz="1050" dirty="0" err="1">
                <a:solidFill>
                  <a:prstClr val="black"/>
                </a:solidFill>
                <a:ea typeface="나눔스퀘어 Bold" panose="020B0600000101010101"/>
              </a:rPr>
              <a:t>기사량</a:t>
            </a: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 추이</a:t>
            </a:r>
            <a:endParaRPr lang="en-US" altLang="ko-KR" sz="1050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/>
            <a:r>
              <a:rPr lang="en-US" altLang="ko-KR" sz="1050" dirty="0">
                <a:solidFill>
                  <a:prstClr val="black"/>
                </a:solidFill>
                <a:ea typeface="나눔스퀘어 Bold" panose="020B0600000101010101"/>
              </a:rPr>
              <a:t>        (</a:t>
            </a: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부문별 </a:t>
            </a:r>
            <a:r>
              <a:rPr lang="en-US" altLang="ko-KR" sz="1050" dirty="0">
                <a:solidFill>
                  <a:prstClr val="black"/>
                </a:solidFill>
                <a:ea typeface="나눔스퀘어 Bold" panose="020B0600000101010101"/>
              </a:rPr>
              <a:t>1~100</a:t>
            </a: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위까지 </a:t>
            </a:r>
            <a:r>
              <a:rPr lang="ko-KR" altLang="en-US" sz="1050" dirty="0" err="1">
                <a:solidFill>
                  <a:prstClr val="black"/>
                </a:solidFill>
                <a:ea typeface="나눔스퀘어 Bold" panose="020B0600000101010101"/>
              </a:rPr>
              <a:t>기사량</a:t>
            </a:r>
            <a:r>
              <a:rPr lang="ko-KR" altLang="en-US" sz="1050" dirty="0">
                <a:solidFill>
                  <a:prstClr val="black"/>
                </a:solidFill>
                <a:ea typeface="나눔스퀘어 Bold" panose="020B0600000101010101"/>
              </a:rPr>
              <a:t> 총합에서 해당 키워드 기사의 비율입니다</a:t>
            </a:r>
            <a:r>
              <a:rPr lang="en-US" altLang="ko-KR" sz="105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9732F5-B292-C537-99F0-BF8B67DE090B}"/>
              </a:ext>
            </a:extLst>
          </p:cNvPr>
          <p:cNvGrpSpPr/>
          <p:nvPr/>
        </p:nvGrpSpPr>
        <p:grpSpPr>
          <a:xfrm>
            <a:off x="148855" y="2426803"/>
            <a:ext cx="3960000" cy="2340000"/>
            <a:chOff x="913129" y="1342344"/>
            <a:chExt cx="4447541" cy="23533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30D469-0DCF-CD28-4CBF-96A1DF19E223}"/>
                </a:ext>
              </a:extLst>
            </p:cNvPr>
            <p:cNvSpPr txBox="1"/>
            <p:nvPr/>
          </p:nvSpPr>
          <p:spPr>
            <a:xfrm>
              <a:off x="2006599" y="3418712"/>
              <a:ext cx="24022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1200" dirty="0">
                  <a:solidFill>
                    <a:prstClr val="black"/>
                  </a:solidFill>
                  <a:ea typeface="나눔스퀘어 Bold" panose="020B0600000101010101"/>
                </a:rPr>
                <a:t>2020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년 전기차 기사 </a:t>
              </a:r>
              <a:r>
                <a:rPr lang="ko-KR" altLang="en-US" sz="1200" dirty="0" err="1">
                  <a:solidFill>
                    <a:prstClr val="black"/>
                  </a:solidFill>
                  <a:ea typeface="나눔스퀘어 Bold" panose="020B0600000101010101"/>
                </a:rPr>
                <a:t>검색량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 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068798C-8BD3-15AB-41F8-F45B6DAFF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3129" y="1342344"/>
              <a:ext cx="4447541" cy="2086656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1B2EF0-7223-FEB0-C566-05E151AF8CC0}"/>
              </a:ext>
            </a:extLst>
          </p:cNvPr>
          <p:cNvGrpSpPr/>
          <p:nvPr/>
        </p:nvGrpSpPr>
        <p:grpSpPr>
          <a:xfrm>
            <a:off x="4220833" y="2426803"/>
            <a:ext cx="3960000" cy="2340000"/>
            <a:chOff x="5360668" y="1451907"/>
            <a:chExt cx="4133850" cy="227428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3D69CFF-6CE7-A95D-5D77-C7E580C4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668" y="1451907"/>
              <a:ext cx="4133850" cy="227428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A67ACF-7236-6F80-065F-BCB9AB4312B6}"/>
                </a:ext>
              </a:extLst>
            </p:cNvPr>
            <p:cNvSpPr txBox="1"/>
            <p:nvPr/>
          </p:nvSpPr>
          <p:spPr>
            <a:xfrm>
              <a:off x="6297293" y="3449193"/>
              <a:ext cx="2260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1200" dirty="0">
                  <a:solidFill>
                    <a:prstClr val="black"/>
                  </a:solidFill>
                  <a:ea typeface="나눔스퀘어 Bold" panose="020B0600000101010101"/>
                </a:rPr>
                <a:t>2021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년 전기차 기사 </a:t>
              </a:r>
              <a:r>
                <a:rPr lang="ko-KR" altLang="en-US" sz="1200" dirty="0" err="1">
                  <a:solidFill>
                    <a:prstClr val="black"/>
                  </a:solidFill>
                  <a:ea typeface="나눔스퀘어 Bold" panose="020B0600000101010101"/>
                </a:rPr>
                <a:t>검색량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AC5FA3-027F-F0AA-BF55-980C926932E3}"/>
              </a:ext>
            </a:extLst>
          </p:cNvPr>
          <p:cNvGrpSpPr/>
          <p:nvPr/>
        </p:nvGrpSpPr>
        <p:grpSpPr>
          <a:xfrm>
            <a:off x="8133345" y="2432345"/>
            <a:ext cx="3960000" cy="2340000"/>
            <a:chOff x="8978255" y="2225891"/>
            <a:chExt cx="4008942" cy="22742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770AB1-6B38-8CD0-455E-BC014CCB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255" y="2225891"/>
              <a:ext cx="4008942" cy="22055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61DF4E-FF36-3F2E-BAEE-CAA66BDB03D9}"/>
                </a:ext>
              </a:extLst>
            </p:cNvPr>
            <p:cNvSpPr txBox="1"/>
            <p:nvPr/>
          </p:nvSpPr>
          <p:spPr>
            <a:xfrm>
              <a:off x="9852426" y="4223177"/>
              <a:ext cx="2260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1200" dirty="0">
                  <a:solidFill>
                    <a:prstClr val="black"/>
                  </a:solidFill>
                  <a:ea typeface="나눔스퀘어 Bold" panose="020B0600000101010101"/>
                </a:rPr>
                <a:t>2022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년 전기차 기사 </a:t>
              </a:r>
              <a:r>
                <a:rPr lang="ko-KR" altLang="en-US" sz="1200" dirty="0" err="1">
                  <a:solidFill>
                    <a:prstClr val="black"/>
                  </a:solidFill>
                  <a:ea typeface="나눔스퀘어 Bold" panose="020B0600000101010101"/>
                </a:rPr>
                <a:t>검색량</a:t>
              </a:r>
              <a:r>
                <a:rPr lang="ko-KR" altLang="en-US" sz="1200" dirty="0">
                  <a:solidFill>
                    <a:prstClr val="black"/>
                  </a:solidFill>
                  <a:ea typeface="나눔스퀘어 Bold" panose="020B0600000101010101"/>
                </a:rPr>
                <a:t> </a:t>
              </a:r>
            </a:p>
          </p:txBody>
        </p:sp>
      </p:grpSp>
      <p:sp>
        <p:nvSpPr>
          <p:cNvPr id="22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5949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BBF34-93AF-D5CA-8DD4-2ABF3031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488141"/>
            <a:ext cx="5307824" cy="508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25B858-CF37-9757-EAF8-71F7B054F4BD}"/>
              </a:ext>
            </a:extLst>
          </p:cNvPr>
          <p:cNvSpPr/>
          <p:nvPr/>
        </p:nvSpPr>
        <p:spPr>
          <a:xfrm>
            <a:off x="7237007" y="1841760"/>
            <a:ext cx="3628216" cy="37056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ko-KR" altLang="en-US" b="1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자동차 핵심구매이유 분석</a:t>
            </a:r>
            <a:endParaRPr lang="en-US" altLang="ko-KR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algn="ctr" defTabSz="914400"/>
            <a:endParaRPr lang="en-US" altLang="ko-KR" b="1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342900" indent="-342900" defTabSz="914400">
              <a:buFont typeface="+mj-lt"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안정성이 가장 큰 구매요인으로 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2018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년부터 가장 큰 요인으로 선정</a:t>
            </a:r>
            <a:endParaRPr lang="en-US" altLang="ko-KR" sz="1600" dirty="0">
              <a:solidFill>
                <a:prstClr val="black"/>
              </a:solidFill>
              <a:latin typeface="나눔고딕" pitchFamily="2" charset="-127"/>
              <a:ea typeface="나눔스퀘어 Bold" panose="020B0600000101010101"/>
            </a:endParaRPr>
          </a:p>
          <a:p>
            <a:pPr marL="342900" indent="-342900" defTabSz="914400">
              <a:buFont typeface="+mj-lt"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외관스타일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실내 인테리어 등 디자인에 대한 부분이 상당히 큰 영향을 끼침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.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수입차량은 아직까지 브랜드가 가장 큰 요인임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반대로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2" charset="-127"/>
                <a:ea typeface="나눔스퀘어 Bold" panose="020B0600000101010101"/>
              </a:rPr>
              <a:t>국산차는 브랜드를 크게 중요시 하지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36B04-A8EA-71C7-2284-FA450DAA10F4}"/>
              </a:ext>
            </a:extLst>
          </p:cNvPr>
          <p:cNvSpPr txBox="1"/>
          <p:nvPr/>
        </p:nvSpPr>
        <p:spPr>
          <a:xfrm>
            <a:off x="823335" y="1084521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주요 전기차 </a:t>
            </a:r>
            <a:r>
              <a:rPr lang="ko-KR" altLang="en-US" dirty="0" err="1">
                <a:solidFill>
                  <a:prstClr val="black"/>
                </a:solidFill>
                <a:ea typeface="나눔스퀘어 Bold" panose="020B0600000101010101"/>
              </a:rPr>
              <a:t>모델별</a:t>
            </a:r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 핵심구매요인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D4CE9-50FF-476C-551F-5EE644F602A7}"/>
              </a:ext>
            </a:extLst>
          </p:cNvPr>
          <p:cNvSpPr/>
          <p:nvPr/>
        </p:nvSpPr>
        <p:spPr>
          <a:xfrm>
            <a:off x="1192306" y="2545976"/>
            <a:ext cx="4554070" cy="134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ea typeface="나눔스퀘어 Bold" panose="020B0600000101010101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57835B-69F6-B760-E6B7-EA5F7D114536}"/>
              </a:ext>
            </a:extLst>
          </p:cNvPr>
          <p:cNvSpPr/>
          <p:nvPr/>
        </p:nvSpPr>
        <p:spPr>
          <a:xfrm>
            <a:off x="1192306" y="2698376"/>
            <a:ext cx="4554070" cy="134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ea typeface="나눔스퀘어 Bold" panose="020B06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364F92-9A55-7664-5801-11D1550A59CF}"/>
              </a:ext>
            </a:extLst>
          </p:cNvPr>
          <p:cNvSpPr/>
          <p:nvPr/>
        </p:nvSpPr>
        <p:spPr>
          <a:xfrm>
            <a:off x="1192306" y="4607858"/>
            <a:ext cx="4554070" cy="1344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ea typeface="나눔스퀘어 Bold" panose="020B0600000101010101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E1B78-AA34-B273-3643-969C10FCB532}"/>
              </a:ext>
            </a:extLst>
          </p:cNvPr>
          <p:cNvSpPr txBox="1"/>
          <p:nvPr/>
        </p:nvSpPr>
        <p:spPr>
          <a:xfrm>
            <a:off x="1640541" y="6488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ko-KR" altLang="en-US" sz="900" b="1" dirty="0">
                <a:solidFill>
                  <a:prstClr val="black"/>
                </a:solidFill>
                <a:ea typeface="나눔스퀘어 Bold" panose="020B0600000101010101"/>
              </a:rPr>
              <a:t>출처</a:t>
            </a:r>
            <a:r>
              <a:rPr lang="en-US" altLang="ko-KR" sz="900" b="1" dirty="0">
                <a:solidFill>
                  <a:prstClr val="black"/>
                </a:solidFill>
                <a:ea typeface="나눔스퀘어 Bold" panose="020B0600000101010101"/>
              </a:rPr>
              <a:t>: “</a:t>
            </a:r>
            <a:r>
              <a:rPr lang="ko-KR" altLang="en-US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자동차 구입자의 핵심구입이유 조사</a:t>
            </a:r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＂</a:t>
            </a:r>
          </a:p>
          <a:p>
            <a:pPr algn="ctr" defTabSz="914400"/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            (</a:t>
            </a:r>
            <a:r>
              <a:rPr lang="ko-KR" altLang="en-US" sz="900" b="1" dirty="0" err="1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컨슈머인사이트</a:t>
            </a:r>
            <a:r>
              <a:rPr lang="ko-KR" altLang="en-US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 기사</a:t>
            </a:r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)</a:t>
            </a:r>
            <a:endParaRPr lang="ko-KR" altLang="en-US" sz="900" b="1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2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340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2</a:t>
              </a:r>
              <a:endParaRPr lang="ko-KR" altLang="en-US" sz="4000" b="1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5012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분석 주제 및 팀원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231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B98D1-84C4-D00E-6AAC-B09CB4FFF39E}"/>
              </a:ext>
            </a:extLst>
          </p:cNvPr>
          <p:cNvSpPr txBox="1"/>
          <p:nvPr/>
        </p:nvSpPr>
        <p:spPr>
          <a:xfrm>
            <a:off x="843276" y="1046744"/>
            <a:ext cx="4555067" cy="107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주요 전기차에 대한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핵심 구매요인 항목별 세부 분석 진행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전기차 모델에 대한 토픽 모델링을 진행하여 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6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가지 유형의 키워드 분류</a:t>
            </a:r>
            <a:endParaRPr lang="en-US" altLang="ko-KR" sz="10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핵심 구매요인을 모델에 따라 파악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C422561-4A95-6774-2E21-09571D2C1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44198"/>
              </p:ext>
            </p:extLst>
          </p:nvPr>
        </p:nvGraphicFramePr>
        <p:xfrm>
          <a:off x="1378204" y="2334875"/>
          <a:ext cx="9435592" cy="41122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89930">
                  <a:extLst>
                    <a:ext uri="{9D8B030D-6E8A-4147-A177-3AD203B41FA5}">
                      <a16:colId xmlns:a16="http://schemas.microsoft.com/office/drawing/2014/main" val="3582346198"/>
                    </a:ext>
                  </a:extLst>
                </a:gridCol>
                <a:gridCol w="3218266">
                  <a:extLst>
                    <a:ext uri="{9D8B030D-6E8A-4147-A177-3AD203B41FA5}">
                      <a16:colId xmlns:a16="http://schemas.microsoft.com/office/drawing/2014/main" val="2507159939"/>
                    </a:ext>
                  </a:extLst>
                </a:gridCol>
                <a:gridCol w="4827396">
                  <a:extLst>
                    <a:ext uri="{9D8B030D-6E8A-4147-A177-3AD203B41FA5}">
                      <a16:colId xmlns:a16="http://schemas.microsoft.com/office/drawing/2014/main" val="1800387320"/>
                    </a:ext>
                  </a:extLst>
                </a:gridCol>
              </a:tblGrid>
              <a:tr h="587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ea typeface="나눔스퀘어 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항목 키워드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682239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주행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승차감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하차감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진동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오토파일럿</a:t>
                      </a:r>
                      <a:r>
                        <a:rPr lang="ko-KR" altLang="en-US" dirty="0"/>
                        <a:t>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167819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연비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연비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주행거리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고속주행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53418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디자인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전면부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후면부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느낌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284726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품질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품질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엔진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성능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결함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7553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거주성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실내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공간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트렁크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989194"/>
                  </a:ext>
                </a:extLst>
              </a:tr>
              <a:tr h="587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ea typeface="나눔스퀘어 Bold" panose="020B0600000101010101"/>
                        </a:rPr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ea typeface="나눔스퀘어 Bold" panose="020B0600000101010101"/>
                        </a:rPr>
                        <a:t>가격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보험료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할부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095033"/>
                  </a:ext>
                </a:extLst>
              </a:tr>
            </a:tbl>
          </a:graphicData>
        </a:graphic>
      </p:graphicFrame>
      <p:sp>
        <p:nvSpPr>
          <p:cNvPr id="7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866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3367F4C-4BA7-D3AF-EEE9-C7A8DE479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406017"/>
              </p:ext>
            </p:extLst>
          </p:nvPr>
        </p:nvGraphicFramePr>
        <p:xfrm>
          <a:off x="823335" y="2700234"/>
          <a:ext cx="2685415" cy="266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019267-CA91-0645-3ECE-B767D6B31C69}"/>
              </a:ext>
            </a:extLst>
          </p:cNvPr>
          <p:cNvSpPr txBox="1"/>
          <p:nvPr/>
        </p:nvSpPr>
        <p:spPr>
          <a:xfrm>
            <a:off x="823335" y="1084521"/>
            <a:ext cx="7992533" cy="153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주요 전기차에 대한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핵심 구매요인 항목별 세부 분석 진행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네이버 </a:t>
            </a:r>
            <a:r>
              <a:rPr lang="en-US" altLang="ko-KR" sz="1000" dirty="0" err="1">
                <a:solidFill>
                  <a:prstClr val="black"/>
                </a:solidFill>
                <a:ea typeface="나눔스퀘어 Bold" panose="020B0600000101010101"/>
              </a:rPr>
              <a:t>mycar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 평가에서 전기차 </a:t>
            </a:r>
            <a:r>
              <a:rPr lang="ko-KR" altLang="en-US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상위 </a:t>
            </a:r>
            <a:r>
              <a:rPr lang="en-US" altLang="ko-KR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3</a:t>
            </a:r>
            <a:r>
              <a:rPr lang="ko-KR" altLang="en-US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종에 대한</a:t>
            </a:r>
            <a:r>
              <a:rPr lang="en-US" altLang="ko-KR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6</a:t>
            </a:r>
            <a:r>
              <a:rPr lang="ko-KR" altLang="en-US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가지 유형의 키워드 분류</a:t>
            </a:r>
            <a:r>
              <a:rPr lang="en-US" altLang="ko-KR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(</a:t>
            </a:r>
            <a:r>
              <a:rPr lang="ko-KR" altLang="en-US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토픽 모델링 진행</a:t>
            </a:r>
            <a:r>
              <a:rPr lang="en-US" altLang="ko-KR" sz="1000" dirty="0">
                <a:solidFill>
                  <a:srgbClr val="657D9A">
                    <a:lumMod val="75000"/>
                  </a:srgbClr>
                </a:solidFill>
                <a:ea typeface="나눔스퀘어 Bold" panose="020B0600000101010101"/>
              </a:rPr>
              <a:t>)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전기차 상위 모델들은 연비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주행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디자인에서 높은 점수를 받고 있음</a:t>
            </a:r>
            <a:endParaRPr lang="en-US" altLang="ko-KR" sz="10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핵심구매요인에서 안정성은 최고의 고려요소이지만 전기차 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종에서는 </a:t>
            </a:r>
            <a:r>
              <a:rPr lang="ko-KR" altLang="en-US" sz="1000" dirty="0" err="1">
                <a:solidFill>
                  <a:prstClr val="black"/>
                </a:solidFill>
                <a:ea typeface="나눔스퀘어 Bold" panose="020B0600000101010101"/>
              </a:rPr>
              <a:t>아이오닉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 모델을 제외한 다른 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모델에서 낮은 점수를 보임 </a:t>
            </a:r>
            <a:endParaRPr lang="en-US" altLang="ko-KR" sz="10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테슬라 모델</a:t>
            </a:r>
            <a:r>
              <a:rPr lang="en-US" altLang="ko-KR" sz="1000" dirty="0">
                <a:solidFill>
                  <a:prstClr val="black"/>
                </a:solidFill>
                <a:ea typeface="나눔스퀘어 Bold" panose="020B0600000101010101"/>
              </a:rPr>
              <a:t>3</a:t>
            </a:r>
            <a:r>
              <a:rPr lang="ko-KR" altLang="en-US" sz="1000" dirty="0">
                <a:solidFill>
                  <a:prstClr val="black"/>
                </a:solidFill>
                <a:ea typeface="나눔스퀘어 Bold" panose="020B0600000101010101"/>
              </a:rPr>
              <a:t>은 높은 가격으로 인해 금액적인 언급이 많음</a:t>
            </a:r>
            <a:endParaRPr lang="en-US" altLang="ko-KR" sz="1000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CD3B408-0F8A-4840-B4AF-BE53954142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80238"/>
              </p:ext>
            </p:extLst>
          </p:nvPr>
        </p:nvGraphicFramePr>
        <p:xfrm>
          <a:off x="4488871" y="2678823"/>
          <a:ext cx="2685415" cy="266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9280B090-A3E5-73F9-57C7-F706FCC943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471693"/>
              </p:ext>
            </p:extLst>
          </p:nvPr>
        </p:nvGraphicFramePr>
        <p:xfrm>
          <a:off x="8154407" y="2678823"/>
          <a:ext cx="2685415" cy="266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1B4B00-2FA7-BE9A-2EB9-ECDBBB8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83151"/>
              </p:ext>
            </p:extLst>
          </p:nvPr>
        </p:nvGraphicFramePr>
        <p:xfrm>
          <a:off x="1517799" y="5596752"/>
          <a:ext cx="1366950" cy="116080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83475">
                  <a:extLst>
                    <a:ext uri="{9D8B030D-6E8A-4147-A177-3AD203B41FA5}">
                      <a16:colId xmlns:a16="http://schemas.microsoft.com/office/drawing/2014/main" val="795916379"/>
                    </a:ext>
                  </a:extLst>
                </a:gridCol>
                <a:gridCol w="683475">
                  <a:extLst>
                    <a:ext uri="{9D8B030D-6E8A-4147-A177-3AD203B41FA5}">
                      <a16:colId xmlns:a16="http://schemas.microsoft.com/office/drawing/2014/main" val="105760425"/>
                    </a:ext>
                  </a:extLst>
                </a:gridCol>
              </a:tblGrid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주행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290423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연비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311204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21%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2445488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품질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153697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거주성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23%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9084642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ea typeface="나눔스퀘어 Bold" panose="020B0600000101010101"/>
                        </a:rPr>
                        <a:t>가격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ea typeface="나눔스퀘어 Bold" panose="020B0600000101010101"/>
                        </a:rPr>
                        <a:t>11%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82043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47BA9A3-14A8-EB41-8B9B-615E69C2E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352786"/>
              </p:ext>
            </p:extLst>
          </p:nvPr>
        </p:nvGraphicFramePr>
        <p:xfrm>
          <a:off x="5183333" y="5592519"/>
          <a:ext cx="1366949" cy="116080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83475">
                  <a:extLst>
                    <a:ext uri="{9D8B030D-6E8A-4147-A177-3AD203B41FA5}">
                      <a16:colId xmlns:a16="http://schemas.microsoft.com/office/drawing/2014/main" val="592401252"/>
                    </a:ext>
                  </a:extLst>
                </a:gridCol>
                <a:gridCol w="683474">
                  <a:extLst>
                    <a:ext uri="{9D8B030D-6E8A-4147-A177-3AD203B41FA5}">
                      <a16:colId xmlns:a16="http://schemas.microsoft.com/office/drawing/2014/main" val="802311610"/>
                    </a:ext>
                  </a:extLst>
                </a:gridCol>
              </a:tblGrid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주행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22%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38274656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연비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17%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019239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2752441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품질 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24%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668021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ea typeface="나눔스퀘어 Bold" panose="020B0600000101010101"/>
                        </a:rPr>
                        <a:t>거주성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ea typeface="나눔스퀘어 Bold" panose="020B0600000101010101"/>
                        </a:rPr>
                        <a:t>9%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8894271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가격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16%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49792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EB59B1C-8ACD-74D9-C445-6D1E3975B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18695"/>
              </p:ext>
            </p:extLst>
          </p:nvPr>
        </p:nvGraphicFramePr>
        <p:xfrm>
          <a:off x="8848869" y="5592519"/>
          <a:ext cx="1366949" cy="116080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71042">
                  <a:extLst>
                    <a:ext uri="{9D8B030D-6E8A-4147-A177-3AD203B41FA5}">
                      <a16:colId xmlns:a16="http://schemas.microsoft.com/office/drawing/2014/main" val="1525903711"/>
                    </a:ext>
                  </a:extLst>
                </a:gridCol>
                <a:gridCol w="695907">
                  <a:extLst>
                    <a:ext uri="{9D8B030D-6E8A-4147-A177-3AD203B41FA5}">
                      <a16:colId xmlns:a16="http://schemas.microsoft.com/office/drawing/2014/main" val="627689051"/>
                    </a:ext>
                  </a:extLst>
                </a:gridCol>
              </a:tblGrid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주행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4329410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연비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18%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73301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20%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5835594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ea typeface="나눔스퀘어 Bold" panose="020B0600000101010101"/>
                        </a:rPr>
                        <a:t>품질 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  <a:ea typeface="나눔스퀘어 Bold" panose="020B0600000101010101"/>
                        </a:rPr>
                        <a:t>9%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47232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ea typeface="나눔스퀘어 Bold" panose="020B0600000101010101"/>
                        </a:rPr>
                        <a:t>거주성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ea typeface="나눔스퀘어 Bold" panose="020B0600000101010101"/>
                        </a:rPr>
                        <a:t>15%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263301"/>
                  </a:ext>
                </a:extLst>
              </a:tr>
              <a:tr h="193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가격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ea typeface="나눔스퀘어 Bold" panose="020B0600000101010101"/>
                        </a:rPr>
                        <a:t>23%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itchFamily="2" charset="-127"/>
                        <a:ea typeface="나눔스퀘어 Bold" panose="020B0600000101010101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274378"/>
                  </a:ext>
                </a:extLst>
              </a:tr>
            </a:tbl>
          </a:graphicData>
        </a:graphic>
      </p:graphicFrame>
      <p:sp>
        <p:nvSpPr>
          <p:cNvPr id="15" name="AutoShape 53"/>
          <p:cNvSpPr/>
          <p:nvPr/>
        </p:nvSpPr>
        <p:spPr>
          <a:xfrm>
            <a:off x="-286526" y="1259521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6467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dirty="0">
              <a:solidFill>
                <a:prstClr val="white"/>
              </a:solidFill>
              <a:latin typeface="나눔스퀘어 Bold"/>
              <a:ea typeface="나눔스퀘어 Bold" panose="020B0600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7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ko-KR" sz="1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Part 2 </a:t>
            </a:r>
            <a:endParaRPr lang="ko-KR" altLang="en-US" sz="1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4000" spc="-300" dirty="0">
                <a:solidFill>
                  <a:prstClr val="white"/>
                </a:solidFill>
                <a:latin typeface="나눔스퀘어 Bold"/>
                <a:ea typeface="나눔스퀘어 Bold" panose="020B0600000101010101"/>
              </a:rPr>
              <a:t>전기차 판매량 변화 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2637E-EF89-2FA8-DA28-181A8715BC92}"/>
              </a:ext>
            </a:extLst>
          </p:cNvPr>
          <p:cNvSpPr txBox="1"/>
          <p:nvPr/>
        </p:nvSpPr>
        <p:spPr>
          <a:xfrm>
            <a:off x="911313" y="1774778"/>
            <a:ext cx="60536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전기차 상위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종에 대한 모델들은 자동차 판매 순위에서도 상위권들만큼 높은 관심을 받고 있음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. 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  <a:ea typeface="나눔스퀘어 Bold" panose="020B0600000101010101"/>
              </a:rPr>
              <a:t>안전성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에 대한 부분에 높은 점수를 받지 못하고 있어 다른 내연기관 차량들에 비해 우려되는 요인으로 평가됨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. 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030A0"/>
                </a:solidFill>
                <a:ea typeface="나눔스퀘어 Bold" panose="020B0600000101010101"/>
              </a:rPr>
              <a:t>디자인</a:t>
            </a:r>
            <a:r>
              <a:rPr lang="en-US" altLang="ko-KR" sz="1600" dirty="0">
                <a:solidFill>
                  <a:srgbClr val="7030A0"/>
                </a:solidFill>
                <a:ea typeface="나눔스퀘어 Bold" panose="020B0600000101010101"/>
              </a:rPr>
              <a:t>,</a:t>
            </a:r>
            <a:r>
              <a:rPr lang="ko-KR" altLang="en-US" sz="1600" dirty="0">
                <a:solidFill>
                  <a:srgbClr val="7030A0"/>
                </a:solidFill>
                <a:ea typeface="나눔스퀘어 Bold" panose="020B0600000101010101"/>
              </a:rPr>
              <a:t>연비</a:t>
            </a:r>
            <a:r>
              <a:rPr lang="en-US" altLang="ko-KR" sz="1600" dirty="0">
                <a:solidFill>
                  <a:srgbClr val="7030A0"/>
                </a:solidFill>
                <a:ea typeface="나눔스퀘어 Bold" panose="020B0600000101010101"/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  <a:ea typeface="나눔스퀘어 Bold" panose="020B0600000101010101"/>
              </a:rPr>
              <a:t>주행 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분야에서 골고루 높은 평가를 받고 있기에 앞으로도 </a:t>
            </a:r>
            <a:r>
              <a:rPr lang="ko-KR" altLang="en-US" sz="1600" dirty="0" err="1">
                <a:solidFill>
                  <a:prstClr val="black"/>
                </a:solidFill>
                <a:ea typeface="나눔스퀘어 Bold" panose="020B0600000101010101"/>
              </a:rPr>
              <a:t>아이오닉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 시리즈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EV6 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시리즈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테슬라 전기차들은  높은 판매량을 기록할 것으로 보임 </a:t>
            </a:r>
            <a:endParaRPr lang="en-US" altLang="ko-KR" sz="1600" dirty="0">
              <a:solidFill>
                <a:prstClr val="black"/>
              </a:solidFill>
              <a:ea typeface="나눔스퀘어 Bold" panose="020B0600000101010101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전기차에 대한 관심이 앞으로도 꾸준히 유지될 것으로 보임</a:t>
            </a:r>
            <a:endParaRPr lang="en-US" altLang="ko-KR" sz="1600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     (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높은 </a:t>
            </a:r>
            <a:r>
              <a:rPr lang="ko-KR" altLang="en-US" sz="1600" dirty="0" err="1">
                <a:solidFill>
                  <a:prstClr val="black"/>
                </a:solidFill>
                <a:ea typeface="나눔스퀘어 Bold" panose="020B0600000101010101"/>
              </a:rPr>
              <a:t>기사량과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 꾸준한 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SNS,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포털 사이트 </a:t>
            </a:r>
            <a:r>
              <a:rPr lang="ko-KR" altLang="en-US" sz="1600" dirty="0" err="1">
                <a:solidFill>
                  <a:prstClr val="black"/>
                </a:solidFill>
                <a:ea typeface="나눔스퀘어 Bold" panose="020B0600000101010101"/>
              </a:rPr>
              <a:t>검색량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)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최근</a:t>
            </a:r>
            <a:r>
              <a:rPr lang="en-US" altLang="ko-KR" sz="1600" dirty="0">
                <a:solidFill>
                  <a:prstClr val="black"/>
                </a:solidFill>
                <a:ea typeface="나눔스퀘어 Bold" panose="020B0600000101010101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여론조사에 따르면 전기차 보조금 축소가 되면 전기차 구매 욕구가 많이 감소하기 때문에 </a:t>
            </a:r>
            <a:r>
              <a:rPr lang="ko-KR" altLang="en-US" sz="1600" dirty="0">
                <a:solidFill>
                  <a:srgbClr val="FF0000"/>
                </a:solidFill>
                <a:ea typeface="나눔스퀘어 Bold" panose="020B0600000101010101"/>
              </a:rPr>
              <a:t>전기차보조금</a:t>
            </a:r>
            <a:r>
              <a:rPr lang="ko-KR" altLang="en-US" sz="1600" dirty="0">
                <a:solidFill>
                  <a:prstClr val="black"/>
                </a:solidFill>
                <a:ea typeface="나눔스퀘어 Bold" panose="020B0600000101010101"/>
              </a:rPr>
              <a:t>도 중요한 요소가 될 수 있음</a:t>
            </a:r>
            <a:endParaRPr lang="en-US" altLang="ko-KR" sz="1600" dirty="0">
              <a:solidFill>
                <a:prstClr val="black"/>
              </a:solidFill>
              <a:ea typeface="나눔스퀘어 Bold" panose="020B0600000101010101"/>
            </a:endParaRPr>
          </a:p>
          <a:p>
            <a:pPr defTabSz="914400"/>
            <a:endParaRPr lang="ko-KR" altLang="en-US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10292-FDA3-BD96-97A2-AA28356A4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31" y="1774778"/>
            <a:ext cx="4324028" cy="3712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319BA-664A-6534-5EEF-FD798AB75402}"/>
              </a:ext>
            </a:extLst>
          </p:cNvPr>
          <p:cNvSpPr txBox="1"/>
          <p:nvPr/>
        </p:nvSpPr>
        <p:spPr>
          <a:xfrm>
            <a:off x="911313" y="1175872"/>
            <a:ext cx="799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dirty="0">
                <a:solidFill>
                  <a:prstClr val="black"/>
                </a:solidFill>
                <a:ea typeface="나눔스퀘어 Bold" panose="020B0600000101010101"/>
              </a:rPr>
              <a:t>전기차 판매량에 변화 원인 결론</a:t>
            </a:r>
            <a:endParaRPr lang="en-US" altLang="ko-KR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D1E80-5AE9-71CC-AB13-ECCDE2B149BE}"/>
              </a:ext>
            </a:extLst>
          </p:cNvPr>
          <p:cNvSpPr txBox="1"/>
          <p:nvPr/>
        </p:nvSpPr>
        <p:spPr>
          <a:xfrm>
            <a:off x="7473731" y="548678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ko-KR" altLang="en-US" sz="900" b="1" dirty="0">
                <a:solidFill>
                  <a:prstClr val="black"/>
                </a:solidFill>
                <a:ea typeface="나눔스퀘어 Bold" panose="020B0600000101010101"/>
              </a:rPr>
              <a:t>출처</a:t>
            </a:r>
            <a:r>
              <a:rPr lang="en-US" altLang="ko-KR" sz="900" b="1" dirty="0">
                <a:solidFill>
                  <a:prstClr val="black"/>
                </a:solidFill>
                <a:ea typeface="나눔스퀘어 Bold" panose="020B0600000101010101"/>
              </a:rPr>
              <a:t>: “</a:t>
            </a:r>
            <a:r>
              <a:rPr lang="ko-KR" altLang="en-US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전기차 보조금 줄어들 때마다 구입의향 절반 </a:t>
            </a:r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“</a:t>
            </a:r>
            <a:r>
              <a:rPr lang="ko-KR" altLang="en-US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뚝</a:t>
            </a:r>
            <a:endParaRPr lang="en-US" altLang="ko-KR" sz="900" b="1" dirty="0">
              <a:solidFill>
                <a:srgbClr val="000000"/>
              </a:solidFill>
              <a:latin typeface="나눔스퀘어 Bold" panose="020B0600000101010101"/>
              <a:ea typeface="나눔스퀘어 Bold" panose="020B0600000101010101"/>
            </a:endParaRPr>
          </a:p>
          <a:p>
            <a:pPr algn="ctr" defTabSz="914400"/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            (</a:t>
            </a:r>
            <a:r>
              <a:rPr lang="ko-KR" altLang="en-US" sz="900" b="1" dirty="0" err="1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컨슈머인사이트</a:t>
            </a:r>
            <a:r>
              <a:rPr lang="ko-KR" altLang="en-US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 기사</a:t>
            </a:r>
            <a:r>
              <a:rPr lang="en-US" altLang="ko-KR" sz="900" b="1" dirty="0">
                <a:solidFill>
                  <a:srgbClr val="000000"/>
                </a:solidFill>
                <a:latin typeface="나눔스퀘어 Bold" panose="020B0600000101010101"/>
                <a:ea typeface="나눔스퀘어 Bold" panose="020B0600000101010101"/>
              </a:rPr>
              <a:t>)</a:t>
            </a:r>
            <a:endParaRPr lang="ko-KR" altLang="en-US" sz="900" b="1" dirty="0">
              <a:solidFill>
                <a:prstClr val="black"/>
              </a:solidFill>
              <a:ea typeface="나눔스퀘어 Bold" panose="020B0600000101010101"/>
            </a:endParaRPr>
          </a:p>
        </p:txBody>
      </p:sp>
      <p:sp>
        <p:nvSpPr>
          <p:cNvPr id="9" name="AutoShape 53"/>
          <p:cNvSpPr/>
          <p:nvPr/>
        </p:nvSpPr>
        <p:spPr>
          <a:xfrm>
            <a:off x="-296371" y="1360538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241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4</a:t>
              </a:r>
              <a:endParaRPr lang="ko-KR" altLang="en-US" sz="4000" b="1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3281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기대효과 및 개선사항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727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-204650" y="956590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485776" y="1275179"/>
            <a:ext cx="11287124" cy="2624349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609417" latinLnBrk="0">
                <a:lnSpc>
                  <a:spcPts val="2166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54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49086" y="657621"/>
            <a:ext cx="440638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기대효과와 견해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685798" y="1346720"/>
            <a:ext cx="1089660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고유가는 휘발유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경유 자동차에 대한 유지비용 부담이 높아지면서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전기차의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전환을 촉진하는 요인이 될 수 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고유가 흐름이 장기화되면서 전기차와 같은 친환경차에 대한 수요가 높아지는 추세가 계속 이어질 것으로 전망된다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en-US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충전 인프라가 안 좋은 지역은 전기차 증가율이 낮기 때문에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지역별로 충전 인프라 구축에 중점을 둔다면 전기차 수요에 긍정적인 효과가 있을 것이다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en-US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spcBef>
                <a:spcPct val="0"/>
              </a:spcBef>
            </a:pPr>
            <a:endParaRPr lang="en-US" altLang="ko-KR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-&gt;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 보조금은 감소하는 추세이고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최근 들어 보조금에 상관없이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증가율이 높아지고 있지만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여전히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전기차에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대한 소비자 인식에는 보조금이 중요한 요소이다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en-US" spc="-29" dirty="0">
              <a:solidFill>
                <a:srgbClr val="494949"/>
              </a:solidFill>
              <a:ea typeface="나눔스퀘어라운드OTF Bold"/>
            </a:endParaRPr>
          </a:p>
        </p:txBody>
      </p:sp>
      <p:sp>
        <p:nvSpPr>
          <p:cNvPr id="9" name="AutoShape 7"/>
          <p:cNvSpPr/>
          <p:nvPr/>
        </p:nvSpPr>
        <p:spPr>
          <a:xfrm>
            <a:off x="-204653" y="4259470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849086" y="3977342"/>
            <a:ext cx="440638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개선사항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1" name="Group 14"/>
          <p:cNvGrpSpPr/>
          <p:nvPr/>
        </p:nvGrpSpPr>
        <p:grpSpPr>
          <a:xfrm>
            <a:off x="485776" y="4648200"/>
            <a:ext cx="11287124" cy="1901375"/>
            <a:chOff x="0" y="0"/>
            <a:chExt cx="2072855" cy="509672"/>
          </a:xfrm>
        </p:grpSpPr>
        <p:sp>
          <p:nvSpPr>
            <p:cNvPr id="12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609417" latinLnBrk="0">
                <a:lnSpc>
                  <a:spcPts val="2166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5798" y="4804624"/>
            <a:ext cx="10218177" cy="188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판매량에 대한 근거를 기사가 아닌 커뮤니티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크롤링을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통해서 진행했어야 함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사용자 평가에 대한 데이터가 부족하여 핵심구매요인에 대한 평가가 부정확함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endParaRPr lang="en-US" altLang="ko-KR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-&gt;4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가지로 토픽을 나눠서 분석을 진행했지만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판매량에 각 토픽들이 복합적으로 영향을 미칠 것이다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따라서 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4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개의 토픽을 한 번에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모델링하여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판매량을 예측하는 모델을 만들 수 있을 것이다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  <a:endParaRPr lang="en-US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lnSpc>
                <a:spcPts val="1680"/>
              </a:lnSpc>
              <a:spcBef>
                <a:spcPct val="0"/>
              </a:spcBef>
            </a:pPr>
            <a:endParaRPr lang="en-US" spc="-29" dirty="0">
              <a:solidFill>
                <a:srgbClr val="494949"/>
              </a:solidFill>
              <a:ea typeface="나눔스퀘어라운드OTF Bold"/>
            </a:endParaRPr>
          </a:p>
        </p:txBody>
      </p:sp>
    </p:spTree>
    <p:extLst>
      <p:ext uri="{BB962C8B-B14F-4D97-AF65-F5344CB8AC3E}">
        <p14:creationId xmlns:p14="http://schemas.microsoft.com/office/powerpoint/2010/main" val="41494240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000" b="1" dirty="0">
                <a:solidFill>
                  <a:prstClr val="white"/>
                </a:solidFill>
                <a:latin typeface="나눔스퀘어라운드OTF Bold" pitchFamily="34" charset="-127"/>
                <a:ea typeface="나눔스퀘어라운드OTF Bold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80160C-663F-B99E-3471-F60F33B252BC}"/>
              </a:ext>
            </a:extLst>
          </p:cNvPr>
          <p:cNvSpPr txBox="1"/>
          <p:nvPr/>
        </p:nvSpPr>
        <p:spPr>
          <a:xfrm>
            <a:off x="1104900" y="2540000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5</a:t>
            </a:r>
            <a:endParaRPr lang="ko-KR" altLang="en-US" sz="4000" b="1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5E0FD-8232-EAF9-E54D-F978782F3702}"/>
              </a:ext>
            </a:extLst>
          </p:cNvPr>
          <p:cNvSpPr txBox="1"/>
          <p:nvPr/>
        </p:nvSpPr>
        <p:spPr>
          <a:xfrm>
            <a:off x="1104900" y="3136612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개발후기 및 </a:t>
            </a:r>
            <a:r>
              <a:rPr lang="ko-KR" altLang="en-US" sz="32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느낀점</a:t>
            </a:r>
            <a:endParaRPr lang="ko-KR" altLang="en-US" sz="3200" spc="-300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62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-204650" y="956590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85801" y="1736035"/>
            <a:ext cx="10587035" cy="3329023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 defTabSz="609417" latinLnBrk="0">
                <a:lnSpc>
                  <a:spcPts val="2166"/>
                </a:lnSpc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54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757519" y="775360"/>
            <a:ext cx="440638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417"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개발후기 및 </a:t>
            </a:r>
            <a:r>
              <a:rPr lang="ko-KR" altLang="en-US" sz="3700" spc="-147" dirty="0" err="1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느낀점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9164" y="1901565"/>
            <a:ext cx="10218177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가설의 분석을 수행하던 중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가설의 분석을 잘못 세웠다는 것을 알게 되었습니다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그건 바로 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‘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연료비나 전기차 가격이 전기차 구매대수에 영향을 미칠 것이다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.’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라는 가설을 분석하기 위해 세운 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3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가지 분석 중 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3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번인 전기차 가격과 전기차의 등록대수 비교였습니다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전기차 가격의 스펙트럼이 넓고 전기차가 다른 자동차와 가격이 비슷해 분석의 의미가 없고 시각화 또한 잘 나오지 않았습니다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그래서 마지막에 내용을 지우게 되었습니다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endParaRPr lang="en-US" altLang="ko-KR" spc="-29" dirty="0">
              <a:solidFill>
                <a:srgbClr val="494949"/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이번 프로젝트를 통해 제가 무엇이 부족한지 깨닫게 되었습니다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첫 번째는 위에서 언급한 분석을 잘못 세운 것이고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,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두 번째는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크롤링에서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시간이 제 생각보다 걸려서 제가 </a:t>
            </a:r>
            <a:r>
              <a:rPr lang="ko-KR" altLang="en-US" spc="-29" dirty="0" err="1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크롤링이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 조금 부족하다는 것입니다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  <a:p>
            <a:pPr algn="just" defTabSz="609417" latinLnBrk="0">
              <a:spcBef>
                <a:spcPct val="0"/>
              </a:spcBef>
            </a:pP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-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이번 프로젝트를 통해 제 부족함을 알게 </a:t>
            </a:r>
            <a:r>
              <a:rPr lang="ko-KR" altLang="en-US" spc="-29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되어서 다음에는 이런 </a:t>
            </a:r>
            <a:r>
              <a:rPr lang="ko-KR" altLang="en-US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점들을 보완할 수 있도록 노력하겠습니다</a:t>
            </a:r>
            <a:r>
              <a:rPr lang="en-US" altLang="ko-KR" spc="-29" dirty="0">
                <a:solidFill>
                  <a:srgbClr val="494949"/>
                </a:solidFill>
                <a:latin typeface="나눔스퀘어OTF" pitchFamily="34" charset="-127"/>
                <a:ea typeface="나눔스퀘어OTF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995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000" b="1" dirty="0">
                <a:solidFill>
                  <a:prstClr val="white"/>
                </a:solidFill>
                <a:latin typeface="나눔스퀘어라운드OTF Bold" pitchFamily="34" charset="-127"/>
                <a:ea typeface="나눔스퀘어라운드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923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감사합니다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767ED1-5400-42C8-8A3A-82EBC00E080B}"/>
              </a:ext>
            </a:extLst>
          </p:cNvPr>
          <p:cNvSpPr txBox="1"/>
          <p:nvPr/>
        </p:nvSpPr>
        <p:spPr>
          <a:xfrm>
            <a:off x="1197265" y="4070061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Q &amp; A</a:t>
            </a:r>
            <a:endParaRPr lang="ko-KR" altLang="en-US" sz="3200" spc="-300" dirty="0">
              <a:solidFill>
                <a:prstClr val="white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44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477" y="2210311"/>
            <a:ext cx="2440368" cy="2898544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3" name="AutoShape 53"/>
          <p:cNvSpPr/>
          <p:nvPr/>
        </p:nvSpPr>
        <p:spPr>
          <a:xfrm>
            <a:off x="-204650" y="986518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54"/>
          <p:cNvSpPr txBox="1"/>
          <p:nvPr/>
        </p:nvSpPr>
        <p:spPr>
          <a:xfrm>
            <a:off x="716843" y="2462795"/>
            <a:ext cx="254029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2080"/>
              </a:lnSpc>
            </a:pPr>
            <a:r>
              <a:rPr lang="ko-KR" altLang="en-US" sz="2000" spc="-69" dirty="0">
                <a:solidFill>
                  <a:srgbClr val="FFFFFF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충전소</a:t>
            </a:r>
            <a:endParaRPr lang="en-US" altLang="ko-KR" sz="2000" spc="-69" dirty="0">
              <a:solidFill>
                <a:srgbClr val="FFFFFF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766477" y="3548300"/>
            <a:ext cx="254029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1963"/>
              </a:lnSpc>
            </a:pPr>
            <a:endParaRPr lang="en-US" sz="1300" spc="-13" dirty="0">
              <a:solidFill>
                <a:srgbClr val="494949"/>
              </a:solidFill>
              <a:ea typeface="Gothic A1 Medium"/>
            </a:endParaRPr>
          </a:p>
          <a:p>
            <a:pPr algn="ctr" latinLnBrk="0">
              <a:lnSpc>
                <a:spcPts val="1963"/>
              </a:lnSpc>
            </a:pPr>
            <a:r>
              <a:rPr lang="ko-KR" altLang="en-US" sz="1600" spc="-13" dirty="0" err="1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양후원</a:t>
            </a:r>
            <a:r>
              <a:rPr lang="en-US" altLang="ko-KR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sz="1600" spc="-13" dirty="0" err="1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이재령</a:t>
            </a:r>
            <a:r>
              <a:rPr lang="en-US" altLang="ko-KR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손은선</a:t>
            </a:r>
            <a:endParaRPr lang="en-US" sz="1600" spc="-13" dirty="0">
              <a:solidFill>
                <a:srgbClr val="494949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4825856" y="2303383"/>
            <a:ext cx="254029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2080"/>
              </a:lnSpc>
            </a:pPr>
            <a:r>
              <a:rPr lang="en-US" sz="1700" spc="-69">
                <a:solidFill>
                  <a:srgbClr val="FFFFFF"/>
                </a:solidFill>
                <a:ea typeface="Gothic A1 Bold Bold"/>
              </a:rPr>
              <a:t>상품 카테고리 2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49085" y="678544"/>
            <a:ext cx="4744891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37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분석 주제 및 팀원 역할</a:t>
            </a:r>
            <a:endParaRPr lang="en-US" sz="37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75" name="Group 2"/>
          <p:cNvGrpSpPr/>
          <p:nvPr/>
        </p:nvGrpSpPr>
        <p:grpSpPr>
          <a:xfrm>
            <a:off x="3453272" y="2229938"/>
            <a:ext cx="2440368" cy="2898544"/>
            <a:chOff x="0" y="0"/>
            <a:chExt cx="5558326" cy="3570811"/>
          </a:xfrm>
        </p:grpSpPr>
        <p:grpSp>
          <p:nvGrpSpPr>
            <p:cNvPr id="76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81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</p:sp>
          <p:sp>
            <p:nvSpPr>
              <p:cNvPr id="82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9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0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4" name="Group 2"/>
          <p:cNvGrpSpPr/>
          <p:nvPr/>
        </p:nvGrpSpPr>
        <p:grpSpPr>
          <a:xfrm>
            <a:off x="6145963" y="2210311"/>
            <a:ext cx="2440368" cy="2898544"/>
            <a:chOff x="0" y="0"/>
            <a:chExt cx="5558326" cy="3570811"/>
          </a:xfrm>
        </p:grpSpPr>
        <p:grpSp>
          <p:nvGrpSpPr>
            <p:cNvPr id="85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90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</p:sp>
          <p:sp>
            <p:nvSpPr>
              <p:cNvPr id="91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88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9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2" name="Group 2"/>
          <p:cNvGrpSpPr/>
          <p:nvPr/>
        </p:nvGrpSpPr>
        <p:grpSpPr>
          <a:xfrm>
            <a:off x="8853202" y="2210311"/>
            <a:ext cx="2440368" cy="2898544"/>
            <a:chOff x="0" y="0"/>
            <a:chExt cx="5558326" cy="3570811"/>
          </a:xfrm>
        </p:grpSpPr>
        <p:grpSp>
          <p:nvGrpSpPr>
            <p:cNvPr id="9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98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</p:sp>
          <p:sp>
            <p:nvSpPr>
              <p:cNvPr id="99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96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7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latinLnBrk="0">
                  <a:lnSpc>
                    <a:spcPts val="2166"/>
                  </a:lnSpc>
                </a:pPr>
                <a:endParaRPr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5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0" name="TextBox 54"/>
          <p:cNvSpPr txBox="1"/>
          <p:nvPr/>
        </p:nvSpPr>
        <p:spPr>
          <a:xfrm>
            <a:off x="3453272" y="2463737"/>
            <a:ext cx="254029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2080"/>
              </a:lnSpc>
            </a:pPr>
            <a:r>
              <a:rPr lang="ko-KR" altLang="en-US" sz="2000" spc="-69" dirty="0">
                <a:solidFill>
                  <a:srgbClr val="FFFFFF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보조금</a:t>
            </a:r>
            <a:endParaRPr lang="en-US" sz="2000" spc="-69" dirty="0">
              <a:solidFill>
                <a:srgbClr val="FFFFFF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101" name="TextBox 54"/>
          <p:cNvSpPr txBox="1"/>
          <p:nvPr/>
        </p:nvSpPr>
        <p:spPr>
          <a:xfrm>
            <a:off x="6146619" y="2461963"/>
            <a:ext cx="2540291" cy="27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2080"/>
              </a:lnSpc>
            </a:pPr>
            <a:r>
              <a:rPr lang="ko-KR" altLang="en-US" sz="2000" spc="-69" dirty="0">
                <a:solidFill>
                  <a:srgbClr val="FFFFFF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연료비</a:t>
            </a:r>
            <a:endParaRPr lang="en-US" sz="2000" spc="-69" dirty="0">
              <a:solidFill>
                <a:srgbClr val="FFFFFF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102" name="TextBox 54"/>
          <p:cNvSpPr txBox="1"/>
          <p:nvPr/>
        </p:nvSpPr>
        <p:spPr>
          <a:xfrm>
            <a:off x="8853858" y="2481590"/>
            <a:ext cx="2540291" cy="27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2080"/>
              </a:lnSpc>
            </a:pPr>
            <a:r>
              <a:rPr lang="ko-KR" altLang="en-US" sz="2000" spc="-69" dirty="0">
                <a:solidFill>
                  <a:srgbClr val="FFFFFF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소비자 인식</a:t>
            </a:r>
            <a:endParaRPr lang="en-US" sz="2000" spc="-69" dirty="0">
              <a:solidFill>
                <a:srgbClr val="FFFFFF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104" name="TextBox 55"/>
          <p:cNvSpPr txBox="1"/>
          <p:nvPr/>
        </p:nvSpPr>
        <p:spPr>
          <a:xfrm>
            <a:off x="6096329" y="3565173"/>
            <a:ext cx="254029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1963"/>
              </a:lnSpc>
            </a:pPr>
            <a:endParaRPr lang="en-US" sz="1300" spc="-13" dirty="0">
              <a:solidFill>
                <a:srgbClr val="494949"/>
              </a:solidFill>
              <a:ea typeface="Gothic A1 Medium"/>
            </a:endParaRPr>
          </a:p>
          <a:p>
            <a:pPr algn="ctr" latinLnBrk="0">
              <a:lnSpc>
                <a:spcPts val="1963"/>
              </a:lnSpc>
            </a:pPr>
            <a:r>
              <a:rPr lang="ko-KR" altLang="en-US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김승혜</a:t>
            </a:r>
            <a:endParaRPr lang="en-US" sz="1600" spc="-13" dirty="0">
              <a:solidFill>
                <a:srgbClr val="494949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105" name="TextBox 55"/>
          <p:cNvSpPr txBox="1"/>
          <p:nvPr/>
        </p:nvSpPr>
        <p:spPr>
          <a:xfrm>
            <a:off x="8803568" y="3548298"/>
            <a:ext cx="254029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1963"/>
              </a:lnSpc>
            </a:pPr>
            <a:endParaRPr lang="en-US" sz="1300" spc="-13" dirty="0">
              <a:solidFill>
                <a:srgbClr val="494949"/>
              </a:solidFill>
              <a:ea typeface="Gothic A1 Medium"/>
            </a:endParaRPr>
          </a:p>
          <a:p>
            <a:pPr algn="ctr" latinLnBrk="0">
              <a:lnSpc>
                <a:spcPts val="1963"/>
              </a:lnSpc>
            </a:pPr>
            <a:r>
              <a:rPr lang="ko-KR" altLang="en-US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김동욱</a:t>
            </a:r>
            <a:r>
              <a:rPr lang="en-US" altLang="ko-KR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양원용</a:t>
            </a:r>
            <a:endParaRPr lang="en-US" sz="1600" spc="-13" dirty="0">
              <a:solidFill>
                <a:srgbClr val="494949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5429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7" name="TextBox 55"/>
          <p:cNvSpPr txBox="1"/>
          <p:nvPr/>
        </p:nvSpPr>
        <p:spPr>
          <a:xfrm>
            <a:off x="3353350" y="3568298"/>
            <a:ext cx="254029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latinLnBrk="0">
              <a:lnSpc>
                <a:spcPts val="1963"/>
              </a:lnSpc>
            </a:pPr>
            <a:endParaRPr lang="en-US" sz="1300" spc="-13" dirty="0">
              <a:solidFill>
                <a:srgbClr val="494949"/>
              </a:solidFill>
              <a:ea typeface="Gothic A1 Medium"/>
            </a:endParaRPr>
          </a:p>
          <a:p>
            <a:pPr algn="ctr" latinLnBrk="0">
              <a:lnSpc>
                <a:spcPts val="1963"/>
              </a:lnSpc>
            </a:pPr>
            <a:r>
              <a:rPr lang="ko-KR" altLang="en-US" sz="1600" spc="-13" dirty="0" err="1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양후원</a:t>
            </a:r>
            <a:r>
              <a:rPr lang="en-US" altLang="ko-KR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sz="1600" spc="-13" dirty="0" err="1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이재령</a:t>
            </a:r>
            <a:r>
              <a:rPr lang="en-US" altLang="ko-KR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, </a:t>
            </a:r>
            <a:r>
              <a:rPr lang="ko-KR" altLang="en-US" sz="1600" spc="-13" dirty="0">
                <a:solidFill>
                  <a:srgbClr val="494949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손은선</a:t>
            </a:r>
            <a:endParaRPr lang="en-US" sz="1600" spc="-13" dirty="0">
              <a:solidFill>
                <a:srgbClr val="494949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5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3</a:t>
              </a:r>
              <a:endParaRPr lang="ko-KR" altLang="en-US" sz="4000" b="1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270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prstClr val="white"/>
                  </a:solidFill>
                  <a:latin typeface="나눔스퀘어OTF Bold" pitchFamily="34" charset="-127"/>
                  <a:ea typeface="나눔스퀘어OTF Bold" pitchFamily="34" charset="-127"/>
                </a:rPr>
                <a:t>프로젝트 수행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5E3EF-B088-45DD-9D14-49E01EEC9756}"/>
              </a:ext>
            </a:extLst>
          </p:cNvPr>
          <p:cNvSpPr txBox="1"/>
          <p:nvPr/>
        </p:nvSpPr>
        <p:spPr>
          <a:xfrm>
            <a:off x="1104900" y="382801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1: </a:t>
            </a:r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충전소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5E3EF-B088-45DD-9D14-49E01EEC9756}"/>
              </a:ext>
            </a:extLst>
          </p:cNvPr>
          <p:cNvSpPr txBox="1"/>
          <p:nvPr/>
        </p:nvSpPr>
        <p:spPr>
          <a:xfrm>
            <a:off x="1104898" y="4197350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2: </a:t>
            </a:r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보조금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5E3EF-B088-45DD-9D14-49E01EEC9756}"/>
              </a:ext>
            </a:extLst>
          </p:cNvPr>
          <p:cNvSpPr txBox="1"/>
          <p:nvPr/>
        </p:nvSpPr>
        <p:spPr>
          <a:xfrm>
            <a:off x="1104900" y="4566682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3: </a:t>
            </a:r>
            <a:r>
              <a:rPr lang="ko-KR" altLang="en-US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충전요금</a:t>
            </a:r>
          </a:p>
        </p:txBody>
      </p:sp>
    </p:spTree>
    <p:extLst>
      <p:ext uri="{BB962C8B-B14F-4D97-AF65-F5344CB8AC3E}">
        <p14:creationId xmlns:p14="http://schemas.microsoft.com/office/powerpoint/2010/main" val="73254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73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ko-KR" altLang="en-US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분석 </a:t>
            </a:r>
            <a:r>
              <a:rPr lang="en-US" altLang="ko-KR" spc="-150" dirty="0">
                <a:solidFill>
                  <a:prstClr val="white"/>
                </a:solidFill>
                <a:latin typeface="나눔스퀘어라운드OTF Regular" pitchFamily="34" charset="-127"/>
                <a:ea typeface="나눔스퀘어라운드OTF Regular" pitchFamily="34" charset="-127"/>
              </a:rPr>
              <a:t>1 </a:t>
            </a:r>
            <a:endParaRPr lang="ko-KR" altLang="en-US" spc="-150" dirty="0">
              <a:solidFill>
                <a:prstClr val="white"/>
              </a:solidFill>
              <a:latin typeface="나눔스퀘어라운드OTF Regular" pitchFamily="34" charset="-127"/>
              <a:ea typeface="나눔스퀘어라운드OTF Regular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ko-KR" altLang="en-US" sz="3600" spc="-300" dirty="0" err="1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전기차</a:t>
            </a:r>
            <a:r>
              <a:rPr lang="ko-KR" altLang="en-US" sz="3600" spc="-300" dirty="0">
                <a:solidFill>
                  <a:prstClr val="white"/>
                </a:solidFill>
                <a:latin typeface="나눔스퀘어OTF Bold" pitchFamily="34" charset="-127"/>
                <a:ea typeface="나눔스퀘어OTF Bold" pitchFamily="34" charset="-127"/>
              </a:rPr>
              <a:t> 충전소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88709" y="1832399"/>
            <a:ext cx="10760366" cy="15811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AutoShape 53"/>
          <p:cNvSpPr/>
          <p:nvPr/>
        </p:nvSpPr>
        <p:spPr>
          <a:xfrm>
            <a:off x="-204651" y="3992482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66"/>
          <p:cNvSpPr txBox="1"/>
          <p:nvPr/>
        </p:nvSpPr>
        <p:spPr>
          <a:xfrm>
            <a:off x="888709" y="3713000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데이터 </a:t>
            </a:r>
            <a:r>
              <a:rPr lang="ko-KR" altLang="en-US" sz="2400" spc="-147" dirty="0" err="1">
                <a:solidFill>
                  <a:srgbClr val="1FA1E4"/>
                </a:solidFill>
                <a:latin typeface="나눔스퀘어라운드OTF Bold" pitchFamily="34" charset="-127"/>
                <a:ea typeface="나눔스퀘어라운드OTF Bold" pitchFamily="34" charset="-127"/>
              </a:rPr>
              <a:t>수집처</a:t>
            </a:r>
            <a:endParaRPr lang="en-US" sz="2400" spc="-147" dirty="0">
              <a:solidFill>
                <a:srgbClr val="1FA1E4"/>
              </a:solidFill>
              <a:latin typeface="나눔스퀘어라운드OTF Bold" pitchFamily="34" charset="-127"/>
              <a:ea typeface="나눔스퀘어라운드OTF Bold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43276" y="4529467"/>
            <a:ext cx="10760366" cy="18097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158819" y="4741846"/>
            <a:ext cx="9874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ko-KR" altLang="en-US" sz="20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월별 자동차 등록현황 통계 ( 국토교통부 통계누리 )</a:t>
            </a:r>
          </a:p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2022년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충전소 ( 무공해차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통합누리집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 충전소 모니터링 )</a:t>
            </a:r>
          </a:p>
          <a:p>
            <a:pPr>
              <a:lnSpc>
                <a:spcPct val="150000"/>
              </a:lnSpc>
              <a:buFont typeface="Calibri" panose="020B0604020202020204" pitchFamily="34" charset="0"/>
              <a:buChar char="-"/>
            </a:pP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2021년 </a:t>
            </a:r>
            <a:r>
              <a:rPr lang="ko-KR" altLang="en-US" dirty="0" err="1">
                <a:latin typeface="나눔스퀘어OTF" pitchFamily="34" charset="-127"/>
                <a:ea typeface="나눔스퀘어OTF" pitchFamily="34" charset="-127"/>
              </a:rPr>
              <a:t>전기차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 충전소 ( envbigdata )</a:t>
            </a:r>
          </a:p>
        </p:txBody>
      </p:sp>
      <p:sp>
        <p:nvSpPr>
          <p:cNvPr id="39" name="AutoShape 53"/>
          <p:cNvSpPr/>
          <p:nvPr/>
        </p:nvSpPr>
        <p:spPr>
          <a:xfrm>
            <a:off x="-265347" y="1315957"/>
            <a:ext cx="890451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66"/>
          <p:cNvSpPr txBox="1"/>
          <p:nvPr/>
        </p:nvSpPr>
        <p:spPr>
          <a:xfrm>
            <a:off x="804804" y="1070954"/>
            <a:ext cx="46468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0">
              <a:lnSpc>
                <a:spcPts val="4400"/>
              </a:lnSpc>
              <a:spcBef>
                <a:spcPct val="0"/>
              </a:spcBef>
            </a:pPr>
            <a:r>
              <a:rPr lang="ko-KR" altLang="en-US" sz="2400" spc="-147" dirty="0">
                <a:solidFill>
                  <a:srgbClr val="1FA1E4"/>
                </a:solidFill>
                <a:latin typeface="나눔스퀘어OTF Bold" pitchFamily="34" charset="-127"/>
                <a:ea typeface="나눔스퀘어OTF Bold" pitchFamily="34" charset="-127"/>
              </a:rPr>
              <a:t>분석 내용</a:t>
            </a:r>
            <a:endParaRPr lang="en-US" sz="2400" spc="-147" dirty="0">
              <a:solidFill>
                <a:srgbClr val="1FA1E4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286278" y="2115145"/>
            <a:ext cx="987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OTF Bold" pitchFamily="34" charset="-127"/>
                <a:ea typeface="나눔스퀘어OTF Bold" pitchFamily="34" charset="-127"/>
              </a:rPr>
              <a:t>1.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지역별로 전기차 충전소가 잘 갖추어져 있는지 분석</a:t>
            </a:r>
            <a:endParaRPr lang="ko-KR" altLang="ko-KR" dirty="0">
              <a:latin typeface="나눔스퀘어OTF" pitchFamily="34" charset="-127"/>
              <a:ea typeface="나눔스퀘어OTF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스퀘어OTF" pitchFamily="34" charset="-127"/>
                <a:ea typeface="나눔스퀘어OTF" pitchFamily="34" charset="-127"/>
              </a:rPr>
              <a:t>2. </a:t>
            </a:r>
            <a:r>
              <a:rPr lang="ko-KR" altLang="en-US" dirty="0">
                <a:latin typeface="나눔스퀘어OTF" pitchFamily="34" charset="-127"/>
                <a:ea typeface="나눔스퀘어OTF" pitchFamily="34" charset="-127"/>
              </a:rPr>
              <a:t>전기차 충전소와 전기차 등록대수의 상관관계를 분석</a:t>
            </a:r>
            <a:endParaRPr lang="ko-KR" altLang="ko-KR" dirty="0">
              <a:latin typeface="나눔스퀘어OTF" pitchFamily="34" charset="-127"/>
              <a:ea typeface="나눔스퀘어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980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3538</Words>
  <Application>Microsoft Office PowerPoint</Application>
  <PresentationFormat>와이드스크린</PresentationFormat>
  <Paragraphs>575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67</vt:i4>
      </vt:variant>
    </vt:vector>
  </HeadingPairs>
  <TitlesOfParts>
    <vt:vector size="84" baseType="lpstr">
      <vt:lpstr>나눔고딕</vt:lpstr>
      <vt:lpstr>나눔스퀘어 Bold</vt:lpstr>
      <vt:lpstr>나눔스퀘어OTF</vt:lpstr>
      <vt:lpstr>나눔스퀘어OTF Bold</vt:lpstr>
      <vt:lpstr>나눔스퀘어OTF ExtraBold</vt:lpstr>
      <vt:lpstr>나눔스퀘어라운드OTF Bold</vt:lpstr>
      <vt:lpstr>나눔스퀘어라운드OTF Regular</vt:lpstr>
      <vt:lpstr>맑은 고딕</vt:lpstr>
      <vt:lpstr>맑은 고딕</vt:lpstr>
      <vt:lpstr>Arial</vt:lpstr>
      <vt:lpstr>Calibri</vt:lpstr>
      <vt:lpstr>1_Office 테마</vt:lpstr>
      <vt:lpstr>Office Theme</vt:lpstr>
      <vt:lpstr>3_Office 테마</vt:lpstr>
      <vt:lpstr>1_Office Theme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양후원</dc:creator>
  <cp:lastModifiedBy>승혜 김</cp:lastModifiedBy>
  <cp:revision>911</cp:revision>
  <dcterms:created xsi:type="dcterms:W3CDTF">2023-01-10T00:08:27Z</dcterms:created>
  <dcterms:modified xsi:type="dcterms:W3CDTF">2023-12-26T18:01:12Z</dcterms:modified>
</cp:coreProperties>
</file>